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Lst>
  <p:notesMasterIdLst>
    <p:notesMasterId r:id="rId71"/>
  </p:notesMasterIdLst>
  <p:sldIdLst>
    <p:sldId id="256" r:id="rId9"/>
    <p:sldId id="556" r:id="rId10"/>
    <p:sldId id="624" r:id="rId11"/>
    <p:sldId id="625" r:id="rId12"/>
    <p:sldId id="633" r:id="rId13"/>
    <p:sldId id="627" r:id="rId14"/>
    <p:sldId id="641" r:id="rId15"/>
    <p:sldId id="629" r:id="rId16"/>
    <p:sldId id="638" r:id="rId17"/>
    <p:sldId id="634" r:id="rId18"/>
    <p:sldId id="631" r:id="rId19"/>
    <p:sldId id="557" r:id="rId20"/>
    <p:sldId id="632" r:id="rId21"/>
    <p:sldId id="612" r:id="rId22"/>
    <p:sldId id="657" r:id="rId23"/>
    <p:sldId id="630" r:id="rId24"/>
    <p:sldId id="607" r:id="rId25"/>
    <p:sldId id="567" r:id="rId26"/>
    <p:sldId id="582" r:id="rId27"/>
    <p:sldId id="562" r:id="rId28"/>
    <p:sldId id="563" r:id="rId29"/>
    <p:sldId id="564" r:id="rId30"/>
    <p:sldId id="658" r:id="rId31"/>
    <p:sldId id="659" r:id="rId32"/>
    <p:sldId id="660" r:id="rId33"/>
    <p:sldId id="661" r:id="rId34"/>
    <p:sldId id="662" r:id="rId35"/>
    <p:sldId id="580" r:id="rId36"/>
    <p:sldId id="609" r:id="rId37"/>
    <p:sldId id="572" r:id="rId38"/>
    <p:sldId id="573" r:id="rId39"/>
    <p:sldId id="613" r:id="rId40"/>
    <p:sldId id="654" r:id="rId41"/>
    <p:sldId id="637" r:id="rId42"/>
    <p:sldId id="642" r:id="rId43"/>
    <p:sldId id="644" r:id="rId44"/>
    <p:sldId id="640" r:id="rId45"/>
    <p:sldId id="646" r:id="rId46"/>
    <p:sldId id="643" r:id="rId47"/>
    <p:sldId id="645" r:id="rId48"/>
    <p:sldId id="655" r:id="rId49"/>
    <p:sldId id="636" r:id="rId50"/>
    <p:sldId id="647" r:id="rId51"/>
    <p:sldId id="648" r:id="rId52"/>
    <p:sldId id="649" r:id="rId53"/>
    <p:sldId id="656" r:id="rId54"/>
    <p:sldId id="635" r:id="rId55"/>
    <p:sldId id="650" r:id="rId56"/>
    <p:sldId id="651" r:id="rId57"/>
    <p:sldId id="652" r:id="rId58"/>
    <p:sldId id="639" r:id="rId59"/>
    <p:sldId id="653" r:id="rId60"/>
    <p:sldId id="620" r:id="rId61"/>
    <p:sldId id="621" r:id="rId62"/>
    <p:sldId id="622" r:id="rId63"/>
    <p:sldId id="593" r:id="rId64"/>
    <p:sldId id="594" r:id="rId65"/>
    <p:sldId id="663" r:id="rId66"/>
    <p:sldId id="604" r:id="rId67"/>
    <p:sldId id="605" r:id="rId68"/>
    <p:sldId id="495" r:id="rId69"/>
    <p:sldId id="454" r:id="rId7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App Service" id="{6ECFEE84-0763-4195-A954-1A6BD7FD1EFF}">
          <p14:sldIdLst>
            <p14:sldId id="624"/>
            <p14:sldId id="625"/>
            <p14:sldId id="633"/>
            <p14:sldId id="627"/>
            <p14:sldId id="641"/>
            <p14:sldId id="629"/>
          </p14:sldIdLst>
        </p14:section>
        <p14:section name="Web Apps" id="{E641CDA6-7EC5-4AD1-9A94-804AEF9FCBF3}">
          <p14:sldIdLst>
            <p14:sldId id="638"/>
            <p14:sldId id="634"/>
            <p14:sldId id="631"/>
            <p14:sldId id="557"/>
            <p14:sldId id="632"/>
            <p14:sldId id="612"/>
          </p14:sldIdLst>
        </p14:section>
        <p14:section name="Continuous Delivery" id="{D72E20D6-601A-4652-AC94-5E3665B1FA40}">
          <p14:sldIdLst>
            <p14:sldId id="657"/>
            <p14:sldId id="630"/>
            <p14:sldId id="607"/>
            <p14:sldId id="567"/>
          </p14:sldIdLst>
        </p14:section>
        <p14:section name="Autoscale" id="{6039C623-8078-48FE-B29D-20838D22F57C}">
          <p14:sldIdLst>
            <p14:sldId id="582"/>
            <p14:sldId id="562"/>
            <p14:sldId id="563"/>
            <p14:sldId id="564"/>
          </p14:sldIdLst>
        </p14:section>
        <p14:section name="Site Slots" id="{7F9CF46A-1E5C-E74E-BB6F-9AEFF173BA4E}">
          <p14:sldIdLst>
            <p14:sldId id="658"/>
            <p14:sldId id="659"/>
            <p14:sldId id="660"/>
            <p14:sldId id="661"/>
            <p14:sldId id="662"/>
          </p14:sldIdLst>
        </p14:section>
        <p14:section name="WebJobs" id="{1CE618FB-B7FB-43C5-ADE2-11CDC24FC110}">
          <p14:sldIdLst>
            <p14:sldId id="580"/>
            <p14:sldId id="609"/>
            <p14:sldId id="572"/>
            <p14:sldId id="573"/>
            <p14:sldId id="613"/>
          </p14:sldIdLst>
        </p14:section>
        <p14:section name="API Apps" id="{6B9907C3-A55B-45A1-B32F-07E5DE5FB2C4}">
          <p14:sldIdLst>
            <p14:sldId id="654"/>
            <p14:sldId id="637"/>
            <p14:sldId id="642"/>
            <p14:sldId id="644"/>
            <p14:sldId id="640"/>
            <p14:sldId id="646"/>
            <p14:sldId id="643"/>
            <p14:sldId id="645"/>
          </p14:sldIdLst>
        </p14:section>
        <p14:section name="Logic Apps" id="{A64E2474-EFA4-4274-B721-83447F31B6B2}">
          <p14:sldIdLst>
            <p14:sldId id="655"/>
            <p14:sldId id="636"/>
            <p14:sldId id="647"/>
            <p14:sldId id="648"/>
            <p14:sldId id="649"/>
          </p14:sldIdLst>
        </p14:section>
        <p14:section name="Mobile Apps" id="{136E4663-4778-4095-9A6E-DB82FD05E8E3}">
          <p14:sldIdLst>
            <p14:sldId id="656"/>
            <p14:sldId id="635"/>
            <p14:sldId id="650"/>
            <p14:sldId id="651"/>
            <p14:sldId id="652"/>
            <p14:sldId id="639"/>
            <p14:sldId id="653"/>
          </p14:sldIdLst>
        </p14:section>
        <p14:section name="App Service Environment" id="{531734CB-B0F2-4297-8D99-A803243121F5}">
          <p14:sldIdLst>
            <p14:sldId id="620"/>
            <p14:sldId id="621"/>
            <p14:sldId id="622"/>
          </p14:sldIdLst>
        </p14:section>
        <p14:section name="Application Insights" id="{31F9149E-C170-4E61-8C32-78FBFFDAEC9C}">
          <p14:sldIdLst>
            <p14:sldId id="593"/>
            <p14:sldId id="594"/>
          </p14:sldIdLst>
        </p14:section>
        <p14:section name="Exit" id="{26D33BE0-B19C-465D-8801-1598009CC099}">
          <p14:sldIdLst>
            <p14:sldId id="663"/>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69" autoAdjust="0"/>
    <p:restoredTop sz="74051" autoAdjust="0"/>
  </p:normalViewPr>
  <p:slideViewPr>
    <p:cSldViewPr snapToGrid="0">
      <p:cViewPr varScale="1">
        <p:scale>
          <a:sx n="93" d="100"/>
          <a:sy n="93" d="100"/>
        </p:scale>
        <p:origin x="1376" y="208"/>
      </p:cViewPr>
      <p:guideLst/>
    </p:cSldViewPr>
  </p:slideViewPr>
  <p:outlineViewPr>
    <p:cViewPr>
      <p:scale>
        <a:sx n="33" d="100"/>
        <a:sy n="33" d="100"/>
      </p:scale>
      <p:origin x="0" y="-4948"/>
    </p:cViewPr>
  </p:outlineViewPr>
  <p:notesTextViewPr>
    <p:cViewPr>
      <p:scale>
        <a:sx n="3" d="2"/>
        <a:sy n="3" d="2"/>
      </p:scale>
      <p:origin x="0" y="-1392"/>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 Target="slides/slide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70" Type="http://schemas.openxmlformats.org/officeDocument/2006/relationships/slide" Target="slides/slide62.xml"/><Relationship Id="rId71" Type="http://schemas.openxmlformats.org/officeDocument/2006/relationships/notesMaster" Target="notesMasters/notesMaster1.xml"/><Relationship Id="rId72" Type="http://schemas.openxmlformats.org/officeDocument/2006/relationships/commentAuthors" Target="commentAuthors.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smtClean="0">
              <a:solidFill>
                <a:schemeClr val="bg1"/>
              </a:solidFill>
            </a:rPr>
            <a:t>Build your API</a:t>
          </a:r>
          <a:endParaRPr lang="en-US" dirty="0">
            <a:solidFill>
              <a:schemeClr val="bg1"/>
            </a:solidFill>
          </a:endParaRP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smtClean="0">
              <a:solidFill>
                <a:schemeClr val="bg1"/>
              </a:solidFill>
            </a:rPr>
            <a:t>Consume APIs</a:t>
          </a:r>
          <a:endParaRPr lang="en-US" dirty="0">
            <a:solidFill>
              <a:schemeClr val="bg1"/>
            </a:solidFill>
          </a:endParaRP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smtClean="0">
              <a:solidFill>
                <a:schemeClr val="tx2"/>
              </a:solidFill>
            </a:rPr>
            <a:t>Web Apps++: Bring you API as is in your language of choice</a:t>
          </a:r>
          <a:endParaRPr lang="en-US" dirty="0">
            <a:solidFill>
              <a:schemeClr val="tx2"/>
            </a:solidFill>
          </a:endParaRP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smtClean="0">
              <a:solidFill>
                <a:schemeClr val="tx2"/>
              </a:solidFill>
            </a:rPr>
            <a:t>API discovery</a:t>
          </a:r>
          <a:endParaRPr lang="en-US" dirty="0">
            <a:solidFill>
              <a:schemeClr val="tx2"/>
            </a:solidFill>
          </a:endParaRP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smtClean="0">
              <a:solidFill>
                <a:schemeClr val="tx2"/>
              </a:solidFill>
            </a:rPr>
            <a:t>SDK generation</a:t>
          </a:r>
          <a:endParaRPr lang="en-US" dirty="0">
            <a:solidFill>
              <a:schemeClr val="tx2"/>
            </a:solidFill>
          </a:endParaRP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smtClean="0">
              <a:solidFill>
                <a:schemeClr val="tx2"/>
              </a:solidFill>
            </a:rPr>
            <a:t>SSO, </a:t>
          </a:r>
          <a:br>
            <a:rPr lang="en-US" dirty="0" smtClean="0">
              <a:solidFill>
                <a:schemeClr val="tx2"/>
              </a:solidFill>
            </a:rPr>
          </a:br>
          <a:r>
            <a:rPr lang="en-US" dirty="0" smtClean="0">
              <a:solidFill>
                <a:schemeClr val="tx2"/>
              </a:solidFill>
            </a:rPr>
            <a:t>handled by server</a:t>
          </a:r>
          <a:endParaRPr lang="en-US" dirty="0">
            <a:solidFill>
              <a:schemeClr val="tx2"/>
            </a:solidFill>
          </a:endParaRP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smtClean="0">
              <a:solidFill>
                <a:schemeClr val="tx2"/>
              </a:solidFill>
            </a:rPr>
            <a:t>Authentication, </a:t>
          </a:r>
          <a:br>
            <a:rPr lang="en-US" dirty="0" smtClean="0">
              <a:solidFill>
                <a:schemeClr val="tx2"/>
              </a:solidFill>
            </a:rPr>
          </a:br>
          <a:r>
            <a:rPr lang="en-US" dirty="0" smtClean="0">
              <a:solidFill>
                <a:schemeClr val="tx2"/>
              </a:solidFill>
            </a:rPr>
            <a:t>built-in to mobile and web SDKs</a:t>
          </a:r>
          <a:endParaRPr lang="en-US" dirty="0">
            <a:solidFill>
              <a:schemeClr val="tx2"/>
            </a:solidFill>
          </a:endParaRP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smtClean="0">
              <a:solidFill>
                <a:schemeClr val="tx2"/>
              </a:solidFill>
            </a:rPr>
            <a:t>Expose enterprise APIs</a:t>
          </a:r>
          <a:endParaRPr lang="en-US" dirty="0">
            <a:solidFill>
              <a:schemeClr val="tx2"/>
            </a:solidFill>
          </a:endParaRP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smtClean="0">
              <a:solidFill>
                <a:schemeClr val="tx2"/>
              </a:solidFill>
            </a:rPr>
            <a:t>Microservice style</a:t>
          </a:r>
          <a:endParaRPr lang="en-US" dirty="0">
            <a:solidFill>
              <a:schemeClr val="tx2"/>
            </a:solidFill>
          </a:endParaRP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smtClean="0">
              <a:solidFill>
                <a:schemeClr val="tx2"/>
              </a:solidFill>
            </a:rPr>
            <a:t>Metadata contract</a:t>
          </a:r>
          <a:endParaRPr lang="en-US" dirty="0">
            <a:solidFill>
              <a:schemeClr val="tx2"/>
            </a:solidFill>
          </a:endParaRP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smtClean="0">
              <a:solidFill>
                <a:schemeClr val="tx2"/>
              </a:solidFill>
            </a:rPr>
            <a:t>SSO</a:t>
          </a:r>
          <a:endParaRPr lang="en-US" dirty="0">
            <a:solidFill>
              <a:schemeClr val="tx2"/>
            </a:solidFill>
          </a:endParaRP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smtClean="0">
              <a:solidFill>
                <a:schemeClr val="tx2"/>
              </a:solidFill>
            </a:rPr>
            <a:t>Simple access control</a:t>
          </a:r>
          <a:endParaRPr lang="en-US" dirty="0">
            <a:solidFill>
              <a:schemeClr val="tx2"/>
            </a:solidFill>
          </a:endParaRP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smtClean="0">
              <a:solidFill>
                <a:schemeClr val="tx2"/>
              </a:solidFill>
            </a:rPr>
            <a:t>Gallery – public &amp; organization</a:t>
          </a:r>
          <a:endParaRPr lang="en-US" dirty="0">
            <a:solidFill>
              <a:schemeClr val="tx2"/>
            </a:solidFill>
          </a:endParaRP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t>
        <a:bodyPr/>
        <a:lstStyle/>
        <a:p>
          <a:endParaRPr lang="en-US"/>
        </a:p>
      </dgm:t>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t>
        <a:bodyPr/>
        <a:lstStyle/>
        <a:p>
          <a:endParaRPr lang="en-US"/>
        </a:p>
      </dgm:t>
    </dgm:pt>
    <dgm:pt modelId="{323D6171-DFCA-4E68-BF67-69DD5615B276}" type="pres">
      <dgm:prSet presAssocID="{F74E2776-067E-422A-8763-5CA852527945}" presName="entireBox" presStyleLbl="node1" presStyleIdx="0" presStyleCnt="2"/>
      <dgm:spPr/>
      <dgm:t>
        <a:bodyPr/>
        <a:lstStyle/>
        <a:p>
          <a:endParaRPr lang="en-US"/>
        </a:p>
      </dgm:t>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t>
        <a:bodyPr/>
        <a:lstStyle/>
        <a:p>
          <a:endParaRPr lang="en-US"/>
        </a:p>
      </dgm:t>
    </dgm:pt>
    <dgm:pt modelId="{4994D192-CC7F-4FB7-9B52-B9676A9B2F1F}" type="pres">
      <dgm:prSet presAssocID="{D9C417D1-C2F2-4F5C-B3B0-0300DBE974F2}" presName="childTextBox" presStyleLbl="fgAccFollowNode1" presStyleIdx="1" presStyleCnt="12">
        <dgm:presLayoutVars>
          <dgm:bulletEnabled val="1"/>
        </dgm:presLayoutVars>
      </dgm:prSet>
      <dgm:spPr/>
      <dgm:t>
        <a:bodyPr/>
        <a:lstStyle/>
        <a:p>
          <a:endParaRPr lang="en-US"/>
        </a:p>
      </dgm:t>
    </dgm:pt>
    <dgm:pt modelId="{32176689-65CC-467F-B1F4-4E11A6B26544}" type="pres">
      <dgm:prSet presAssocID="{358A2C04-CFFA-422B-82C3-C1355535BEBD}" presName="childTextBox" presStyleLbl="fgAccFollowNode1" presStyleIdx="2" presStyleCnt="12">
        <dgm:presLayoutVars>
          <dgm:bulletEnabled val="1"/>
        </dgm:presLayoutVars>
      </dgm:prSet>
      <dgm:spPr/>
      <dgm:t>
        <a:bodyPr/>
        <a:lstStyle/>
        <a:p>
          <a:endParaRPr lang="en-US"/>
        </a:p>
      </dgm:t>
    </dgm:pt>
    <dgm:pt modelId="{49D70D65-6EFB-459F-9661-BFCD6EAF256D}" type="pres">
      <dgm:prSet presAssocID="{BF12C7F7-78E3-4BE3-9FDE-83B91518F044}" presName="childTextBox" presStyleLbl="fgAccFollowNode1" presStyleIdx="3" presStyleCnt="12">
        <dgm:presLayoutVars>
          <dgm:bulletEnabled val="1"/>
        </dgm:presLayoutVars>
      </dgm:prSet>
      <dgm:spPr/>
      <dgm:t>
        <a:bodyPr/>
        <a:lstStyle/>
        <a:p>
          <a:endParaRPr lang="en-US"/>
        </a:p>
      </dgm:t>
    </dgm:pt>
    <dgm:pt modelId="{0F640987-C507-4A4B-A4B0-23CDEB1EF320}" type="pres">
      <dgm:prSet presAssocID="{2DF549C7-D4B7-47F3-9230-E5323612207D}" presName="childTextBox" presStyleLbl="fgAccFollowNode1" presStyleIdx="4" presStyleCnt="12">
        <dgm:presLayoutVars>
          <dgm:bulletEnabled val="1"/>
        </dgm:presLayoutVars>
      </dgm:prSet>
      <dgm:spPr/>
      <dgm:t>
        <a:bodyPr/>
        <a:lstStyle/>
        <a:p>
          <a:endParaRPr lang="en-US"/>
        </a:p>
      </dgm:t>
    </dgm:pt>
    <dgm:pt modelId="{135934B4-1168-42EA-833A-BC051B1F446E}" type="pres">
      <dgm:prSet presAssocID="{7FA9C005-8514-48A5-B9FE-3E6D8B6FC0FB}" presName="childTextBox" presStyleLbl="fgAccFollowNode1" presStyleIdx="5" presStyleCnt="12">
        <dgm:presLayoutVars>
          <dgm:bulletEnabled val="1"/>
        </dgm:presLayoutVars>
      </dgm:prSet>
      <dgm:spPr/>
      <dgm:t>
        <a:bodyPr/>
        <a:lstStyle/>
        <a:p>
          <a:endParaRPr lang="en-US"/>
        </a:p>
      </dgm:t>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t>
        <a:bodyPr/>
        <a:lstStyle/>
        <a:p>
          <a:endParaRPr lang="en-US"/>
        </a:p>
      </dgm:t>
    </dgm:pt>
    <dgm:pt modelId="{37150EE7-E18E-4301-A4C6-33F20178289E}" type="pres">
      <dgm:prSet presAssocID="{F8AA3E7D-5B5F-4F73-A568-51BFB626F742}" presName="arrow" presStyleLbl="node1" presStyleIdx="1" presStyleCnt="2"/>
      <dgm:spPr/>
      <dgm:t>
        <a:bodyPr/>
        <a:lstStyle/>
        <a:p>
          <a:endParaRPr lang="en-US"/>
        </a:p>
      </dgm:t>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t>
        <a:bodyPr/>
        <a:lstStyle/>
        <a:p>
          <a:endParaRPr lang="en-US"/>
        </a:p>
      </dgm:t>
    </dgm:pt>
    <dgm:pt modelId="{5182D82B-4881-4163-B3D9-E343C5FB5B66}" type="pres">
      <dgm:prSet presAssocID="{77D101C8-DF59-4CE1-BB2A-2F5671728022}" presName="childTextArrow" presStyleLbl="fgAccFollowNode1" presStyleIdx="7" presStyleCnt="12">
        <dgm:presLayoutVars>
          <dgm:bulletEnabled val="1"/>
        </dgm:presLayoutVars>
      </dgm:prSet>
      <dgm:spPr/>
      <dgm:t>
        <a:bodyPr/>
        <a:lstStyle/>
        <a:p>
          <a:endParaRPr lang="en-US"/>
        </a:p>
      </dgm:t>
    </dgm:pt>
    <dgm:pt modelId="{D4B4EB3F-A097-42F4-9722-83D4F29EC6D5}" type="pres">
      <dgm:prSet presAssocID="{AE0168C8-C913-4FEF-8985-0F87B25BB73F}" presName="childTextArrow" presStyleLbl="fgAccFollowNode1" presStyleIdx="8" presStyleCnt="12">
        <dgm:presLayoutVars>
          <dgm:bulletEnabled val="1"/>
        </dgm:presLayoutVars>
      </dgm:prSet>
      <dgm:spPr/>
      <dgm:t>
        <a:bodyPr/>
        <a:lstStyle/>
        <a:p>
          <a:endParaRPr lang="en-US"/>
        </a:p>
      </dgm:t>
    </dgm:pt>
    <dgm:pt modelId="{2BFD7399-328F-44BE-8267-83226CB3EAD2}" type="pres">
      <dgm:prSet presAssocID="{2605697A-D97F-4AC2-9915-9622D7008AEF}" presName="childTextArrow" presStyleLbl="fgAccFollowNode1" presStyleIdx="9" presStyleCnt="12">
        <dgm:presLayoutVars>
          <dgm:bulletEnabled val="1"/>
        </dgm:presLayoutVars>
      </dgm:prSet>
      <dgm:spPr/>
      <dgm:t>
        <a:bodyPr/>
        <a:lstStyle/>
        <a:p>
          <a:endParaRPr lang="en-US"/>
        </a:p>
      </dgm:t>
    </dgm:pt>
    <dgm:pt modelId="{3952B695-C7A5-462A-93F9-170DF3D3B11C}" type="pres">
      <dgm:prSet presAssocID="{51F79391-9481-42AF-AFAA-CB15BDF2B2D3}" presName="childTextArrow" presStyleLbl="fgAccFollowNode1" presStyleIdx="10" presStyleCnt="12">
        <dgm:presLayoutVars>
          <dgm:bulletEnabled val="1"/>
        </dgm:presLayoutVars>
      </dgm:prSet>
      <dgm:spPr/>
      <dgm:t>
        <a:bodyPr/>
        <a:lstStyle/>
        <a:p>
          <a:endParaRPr lang="en-US"/>
        </a:p>
      </dgm:t>
    </dgm:pt>
    <dgm:pt modelId="{FFBBB86F-DFDF-43C4-AD8A-C32136267041}" type="pres">
      <dgm:prSet presAssocID="{C05CA915-7EEA-462D-B900-6DEDFFF68710}" presName="childTextArrow" presStyleLbl="fgAccFollowNode1" presStyleIdx="11" presStyleCnt="12">
        <dgm:presLayoutVars>
          <dgm:bulletEnabled val="1"/>
        </dgm:presLayoutVars>
      </dgm:prSet>
      <dgm:spPr/>
      <dgm:t>
        <a:bodyPr/>
        <a:lstStyle/>
        <a:p>
          <a:endParaRPr lang="en-US"/>
        </a:p>
      </dgm:t>
    </dgm:pt>
  </dgm:ptLst>
  <dgm:cxnLst>
    <dgm:cxn modelId="{7E758954-708B-4C46-8751-83137BEDCEF3}" srcId="{F74E2776-067E-422A-8763-5CA852527945}" destId="{7FA9C005-8514-48A5-B9FE-3E6D8B6FC0FB}" srcOrd="5" destOrd="0" parTransId="{E4A6332C-F0F6-4C84-9F39-17657CBAD55A}" sibTransId="{57679674-FF56-466A-ACFD-7E6A76679BB0}"/>
    <dgm:cxn modelId="{A1D7EB08-BA59-4D0C-81B8-911884E4FB5B}" type="presOf" srcId="{9CFB04C8-B71F-40E7-816C-19BCE7E33309}" destId="{328EAB71-32AA-4DC4-AEF3-CB537D3AF6A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1D2CC488-F997-4A1C-A08F-4A325C382097}" type="presOf" srcId="{F74E2776-067E-422A-8763-5CA852527945}" destId="{0FC8E090-D0B8-4BA6-813E-6855EE5C0CC5}" srcOrd="0"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C5EAE7B4-52F5-4CC2-A21F-B3CA41AA256A}" srcId="{F74E2776-067E-422A-8763-5CA852527945}" destId="{358A2C04-CFFA-422B-82C3-C1355535BEBD}" srcOrd="2" destOrd="0" parTransId="{4E1FB5AE-0E53-45CA-8819-EDBC37C03024}" sibTransId="{D2A339EC-53DE-47E3-B442-6EC5DDE6CBC1}"/>
    <dgm:cxn modelId="{BD28D745-5BAC-4773-AA83-72B2E703ADEA}" srcId="{F74E2776-067E-422A-8763-5CA852527945}" destId="{D9C417D1-C2F2-4F5C-B3B0-0300DBE974F2}" srcOrd="1" destOrd="0" parTransId="{737E9D5A-4E13-49E1-B0AC-C5A60D88B960}" sibTransId="{51C9CC89-42DD-46F4-BCF4-C472324217CE}"/>
    <dgm:cxn modelId="{DDFBEAAE-3E0D-4895-AE16-03410507FF79}" type="presOf" srcId="{77D101C8-DF59-4CE1-BB2A-2F5671728022}" destId="{5182D82B-4881-4163-B3D9-E343C5FB5B66}"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CD8859A0-35A2-4897-BCE6-0C8DF92CB28E}" type="presOf" srcId="{2605697A-D97F-4AC2-9915-9622D7008AEF}" destId="{2BFD7399-328F-44BE-8267-83226CB3EAD2}" srcOrd="0" destOrd="0" presId="urn:microsoft.com/office/officeart/2005/8/layout/process4"/>
    <dgm:cxn modelId="{443EC778-CD0C-4BC0-96B1-63745DB87B8B}" type="presOf" srcId="{5F884BF7-5910-4AB3-AB84-17A31F873E32}" destId="{5A7AA05D-4F40-434C-B68B-FF6A733128B6}" srcOrd="0"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09225868-493B-4658-892A-9F24BA820414}" type="presOf" srcId="{C05CA915-7EEA-462D-B900-6DEDFFF68710}" destId="{FFBBB86F-DFDF-43C4-AD8A-C32136267041}" srcOrd="0" destOrd="0" presId="urn:microsoft.com/office/officeart/2005/8/layout/process4"/>
    <dgm:cxn modelId="{74C2DFB6-98C5-40B4-8D24-8F78A49A6D2F}" type="presOf" srcId="{F8AA3E7D-5B5F-4F73-A568-51BFB626F742}" destId="{9C856397-47E4-4F83-BFF6-A19335FF21F3}" srcOrd="0" destOrd="0" presId="urn:microsoft.com/office/officeart/2005/8/layout/process4"/>
    <dgm:cxn modelId="{ECFA5B51-9403-48A3-89D7-91B5E8EA99EB}" srcId="{F74E2776-067E-422A-8763-5CA852527945}" destId="{BF12C7F7-78E3-4BE3-9FDE-83B91518F044}" srcOrd="3" destOrd="0" parTransId="{D748152B-B876-4477-A4A2-86EA60E94644}" sibTransId="{7CF7B45F-0F22-4F53-87B9-A135DE2B2CBF}"/>
    <dgm:cxn modelId="{77EB9980-E192-48BE-9D4E-73858EA301C4}" srcId="{F8AA3E7D-5B5F-4F73-A568-51BFB626F742}" destId="{9CFB04C8-B71F-40E7-816C-19BCE7E33309}" srcOrd="0" destOrd="0" parTransId="{6A18E3E0-BE78-4D66-8CD2-17898B652071}" sibTransId="{20EBA9E9-1336-4C2A-93B5-69246B046AF7}"/>
    <dgm:cxn modelId="{85EB39B5-1A1D-4E25-B80B-39644018B389}" srcId="{57D4AFBD-383A-44B9-9328-0346219DBD84}" destId="{F74E2776-067E-422A-8763-5CA852527945}" srcOrd="1" destOrd="0" parTransId="{825DCCCA-CFB7-4EDE-9AA2-4C41FFF80CC4}" sibTransId="{8A354D60-D514-48A1-9506-5A9E726812AD}"/>
    <dgm:cxn modelId="{6635276A-70D5-42F3-8703-F437618B00FB}" srcId="{F74E2776-067E-422A-8763-5CA852527945}" destId="{2DF549C7-D4B7-47F3-9230-E5323612207D}" srcOrd="4" destOrd="0" parTransId="{B6E165B4-C4E9-4A5D-937C-7378A448A8AF}" sibTransId="{81FCAFBE-D9B2-48E4-8315-73F97542D42E}"/>
    <dgm:cxn modelId="{15E65444-FB1E-4531-9791-359F66567A30}" type="presOf" srcId="{7FA9C005-8514-48A5-B9FE-3E6D8B6FC0FB}" destId="{135934B4-1168-42EA-833A-BC051B1F446E}"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82CFE0E3-C047-4829-BBAD-CB9D4A3B4B1B}" type="presOf" srcId="{358A2C04-CFFA-422B-82C3-C1355535BEBD}" destId="{32176689-65CC-467F-B1F4-4E11A6B26544}" srcOrd="0" destOrd="0" presId="urn:microsoft.com/office/officeart/2005/8/layout/process4"/>
    <dgm:cxn modelId="{E1CAB422-8397-442F-91D8-49CF0E078573}" type="presOf" srcId="{51F79391-9481-42AF-AFAA-CB15BDF2B2D3}" destId="{3952B695-C7A5-462A-93F9-170DF3D3B11C}"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99CC06-F0BC-4236-B844-9D978C5D58AE}" type="presOf" srcId="{D9C417D1-C2F2-4F5C-B3B0-0300DBE974F2}" destId="{4994D192-CC7F-4FB7-9B52-B9676A9B2F1F}"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87B49F80-677A-4AB4-8513-15A40824D50B}" srcId="{F74E2776-067E-422A-8763-5CA852527945}" destId="{5F884BF7-5910-4AB3-AB84-17A31F873E32}" srcOrd="0" destOrd="0" parTransId="{639809D6-75A9-4612-A0BD-F2A10AA4CB3B}" sibTransId="{AB14BE4F-662B-47FA-932A-C2154133533B}"/>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bg1"/>
              </a:solidFill>
            </a:rPr>
            <a:t>Consume APIs</a:t>
          </a:r>
          <a:endParaRPr lang="en-US" sz="3000" kern="1200" dirty="0">
            <a:solidFill>
              <a:schemeClr val="bg1"/>
            </a:solidFill>
          </a:endParaRP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Authentication, </a:t>
          </a:r>
          <a:br>
            <a:rPr lang="en-US" sz="1400" kern="1200" dirty="0" smtClean="0">
              <a:solidFill>
                <a:schemeClr val="tx2"/>
              </a:solidFill>
            </a:rPr>
          </a:br>
          <a:r>
            <a:rPr lang="en-US" sz="1400" kern="1200" dirty="0" smtClean="0">
              <a:solidFill>
                <a:schemeClr val="tx2"/>
              </a:solidFill>
            </a:rPr>
            <a:t>built-in to mobile and web SDKs</a:t>
          </a:r>
          <a:endParaRPr lang="en-US" sz="1400" kern="1200" dirty="0">
            <a:solidFill>
              <a:schemeClr val="tx2"/>
            </a:solidFill>
          </a:endParaRP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SSO, </a:t>
          </a:r>
          <a:br>
            <a:rPr lang="en-US" sz="1400" kern="1200" dirty="0" smtClean="0">
              <a:solidFill>
                <a:schemeClr val="tx2"/>
              </a:solidFill>
            </a:rPr>
          </a:br>
          <a:r>
            <a:rPr lang="en-US" sz="1400" kern="1200" dirty="0" smtClean="0">
              <a:solidFill>
                <a:schemeClr val="tx2"/>
              </a:solidFill>
            </a:rPr>
            <a:t>handled by server</a:t>
          </a:r>
          <a:endParaRPr lang="en-US" sz="1400" kern="1200" dirty="0">
            <a:solidFill>
              <a:schemeClr val="tx2"/>
            </a:solidFill>
          </a:endParaRP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SDK generation</a:t>
          </a:r>
          <a:endParaRPr lang="en-US" sz="1400" kern="1200" dirty="0">
            <a:solidFill>
              <a:schemeClr val="tx2"/>
            </a:solidFill>
          </a:endParaRP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API discovery</a:t>
          </a:r>
          <a:endParaRPr lang="en-US" sz="1400" kern="1200" dirty="0">
            <a:solidFill>
              <a:schemeClr val="tx2"/>
            </a:solidFill>
          </a:endParaRP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Gallery – public &amp; organization</a:t>
          </a:r>
          <a:endParaRPr lang="en-US" sz="1400" kern="1200" dirty="0">
            <a:solidFill>
              <a:schemeClr val="tx2"/>
            </a:solidFill>
          </a:endParaRP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bg1"/>
              </a:solidFill>
            </a:rPr>
            <a:t>Build your API</a:t>
          </a:r>
          <a:endParaRPr lang="en-US" sz="3000" kern="1200" dirty="0">
            <a:solidFill>
              <a:schemeClr val="bg1"/>
            </a:solidFill>
          </a:endParaRP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Web Apps++: Bring you API as is in your language of choice</a:t>
          </a:r>
          <a:endParaRPr lang="en-US" sz="1400" kern="1200" dirty="0">
            <a:solidFill>
              <a:schemeClr val="tx2"/>
            </a:solidFill>
          </a:endParaRP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Simple access control</a:t>
          </a:r>
          <a:endParaRPr lang="en-US" sz="1400" kern="1200" dirty="0">
            <a:solidFill>
              <a:schemeClr val="tx2"/>
            </a:solidFill>
          </a:endParaRP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SSO</a:t>
          </a:r>
          <a:endParaRPr lang="en-US" sz="1400" kern="1200" dirty="0">
            <a:solidFill>
              <a:schemeClr val="tx2"/>
            </a:solidFill>
          </a:endParaRP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Metadata contract</a:t>
          </a:r>
          <a:endParaRPr lang="en-US" sz="1400" kern="1200" dirty="0">
            <a:solidFill>
              <a:schemeClr val="tx2"/>
            </a:solidFill>
          </a:endParaRP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Microservice style</a:t>
          </a:r>
          <a:endParaRPr lang="en-US" sz="1400" kern="1200" dirty="0">
            <a:solidFill>
              <a:schemeClr val="tx2"/>
            </a:solidFill>
          </a:endParaRP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Expose enterprise APIs</a:t>
          </a:r>
          <a:endParaRPr lang="en-US" sz="1400" kern="1200" dirty="0">
            <a:solidFill>
              <a:schemeClr val="tx2"/>
            </a:solidFill>
          </a:endParaRP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1/6/16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 Id="rId3" Type="http://schemas.openxmlformats.org/officeDocument/2006/relationships/hyperlink" Target="https://www.migratetoazure.net/"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a:buChar char="•"/>
            </a:pPr>
            <a:r>
              <a:rPr lang="en-US" sz="1200" b="0" i="0" kern="1200" dirty="0" smtClean="0">
                <a:solidFill>
                  <a:schemeClr val="tx1"/>
                </a:solidFill>
                <a:effectLst/>
                <a:latin typeface="+mn-lt"/>
                <a:ea typeface="+mn-ea"/>
                <a:cs typeface="+mn-cs"/>
              </a:rPr>
              <a:t>One of the most common things that people do in the cloud is running websites and web applications</a:t>
            </a:r>
          </a:p>
          <a:p>
            <a:pPr marL="171450" indent="-171450" rtl="0" fontAlgn="ctr">
              <a:buFont typeface="Arial"/>
              <a:buChar char="•"/>
            </a:pPr>
            <a:r>
              <a:rPr lang="en-US" sz="1200" b="0" i="0" kern="1200" dirty="0" smtClean="0">
                <a:solidFill>
                  <a:schemeClr val="tx1"/>
                </a:solidFill>
                <a:effectLst/>
                <a:latin typeface="+mn-lt"/>
                <a:ea typeface="+mn-ea"/>
                <a:cs typeface="+mn-cs"/>
              </a:rPr>
              <a:t>Once a website is running, you can add or remove instances dynamically, relying on Azure Websites to load balance requests across them.</a:t>
            </a:r>
          </a:p>
          <a:p>
            <a:pPr marL="171450" indent="-171450" rtl="0" fontAlgn="ctr">
              <a:buFont typeface="Arial"/>
              <a:buChar char="•"/>
            </a:pPr>
            <a:r>
              <a:rPr lang="en-US" sz="1200" b="0" i="0" kern="1200" dirty="0" smtClean="0">
                <a:solidFill>
                  <a:schemeClr val="tx1"/>
                </a:solidFill>
                <a:effectLst/>
                <a:latin typeface="+mn-lt"/>
                <a:ea typeface="+mn-ea"/>
                <a:cs typeface="+mn-cs"/>
              </a:rPr>
              <a:t>WebSites will be your choice in 99% of the time</a:t>
            </a:r>
          </a:p>
          <a:p>
            <a:pPr marL="171450" indent="-171450" rtl="0" fontAlgn="ctr">
              <a:buFont typeface="Arial"/>
              <a:buChar char="•"/>
            </a:pPr>
            <a:r>
              <a:rPr lang="en-US" sz="1200" b="0" i="0" kern="1200" dirty="0" smtClean="0">
                <a:solidFill>
                  <a:schemeClr val="tx1"/>
                </a:solidFill>
                <a:effectLst/>
                <a:latin typeface="+mn-lt"/>
                <a:ea typeface="+mn-ea"/>
                <a:cs typeface="+mn-cs"/>
              </a:rPr>
              <a:t>Cloud Services was the only option before WebSites</a:t>
            </a:r>
          </a:p>
          <a:p>
            <a:pPr marL="171450" indent="-171450">
              <a:buFont typeface="Arial"/>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a:buChar char="•"/>
            </a:pPr>
            <a:r>
              <a:rPr lang="en-US" sz="1200" b="0" i="0" kern="1200" dirty="0" smtClean="0">
                <a:solidFill>
                  <a:schemeClr val="tx1"/>
                </a:solidFill>
                <a:effectLst/>
                <a:latin typeface="+mn-lt"/>
                <a:ea typeface="+mn-ea"/>
                <a:cs typeface="+mn-cs"/>
              </a:rPr>
              <a:t>You cannot scale a Free website; it is restricted to one instance.</a:t>
            </a:r>
          </a:p>
          <a:p>
            <a:pPr marL="171450" indent="-171450" rtl="0" fontAlgn="ctr">
              <a:buFont typeface="Arial"/>
              <a:buChar char="•"/>
            </a:pPr>
            <a:r>
              <a:rPr lang="en-US" sz="1200" b="0" i="0" kern="1200" dirty="0" smtClean="0">
                <a:solidFill>
                  <a:schemeClr val="tx1"/>
                </a:solidFill>
                <a:effectLst/>
                <a:latin typeface="+mn-lt"/>
                <a:ea typeface="+mn-ea"/>
                <a:cs typeface="+mn-cs"/>
              </a:rPr>
              <a:t>You can scale a Basic website manually up to three instances.</a:t>
            </a:r>
          </a:p>
          <a:p>
            <a:pPr marL="171450" indent="-171450" rtl="0" fontAlgn="ctr">
              <a:buFont typeface="Arial"/>
              <a:buChar char="•"/>
            </a:pPr>
            <a:r>
              <a:rPr lang="en-US" sz="1200" b="0" i="0" kern="1200" dirty="0" smtClean="0">
                <a:solidFill>
                  <a:schemeClr val="tx1"/>
                </a:solidFill>
                <a:effectLst/>
                <a:latin typeface="+mn-lt"/>
                <a:ea typeface="+mn-ea"/>
                <a:cs typeface="+mn-cs"/>
              </a:rPr>
              <a:t>For </a:t>
            </a:r>
            <a:r>
              <a:rPr lang="en-US" sz="1200" b="0" i="0" kern="1200" dirty="0" err="1" smtClean="0">
                <a:solidFill>
                  <a:schemeClr val="tx1"/>
                </a:solidFill>
                <a:effectLst/>
                <a:latin typeface="+mn-lt"/>
                <a:ea typeface="+mn-ea"/>
                <a:cs typeface="+mn-cs"/>
              </a:rPr>
              <a:t>autoscaling</a:t>
            </a:r>
            <a:r>
              <a:rPr lang="en-US" sz="1200" b="0" i="0" kern="1200" dirty="0" smtClean="0">
                <a:solidFill>
                  <a:schemeClr val="tx1"/>
                </a:solidFill>
                <a:effectLst/>
                <a:latin typeface="+mn-lt"/>
                <a:ea typeface="+mn-ea"/>
                <a:cs typeface="+mn-cs"/>
              </a:rPr>
              <a:t>, you must use a Standard website, which allows up to 10 instances</a:t>
            </a:r>
          </a:p>
          <a:p>
            <a:pPr marL="171450" indent="-171450" rtl="0" fontAlgn="ctr">
              <a:buFont typeface="Arial"/>
              <a:buChar char="•"/>
            </a:pPr>
            <a:r>
              <a:rPr lang="en-US" sz="1200" b="0" i="0" kern="1200" dirty="0" smtClean="0">
                <a:solidFill>
                  <a:schemeClr val="tx1"/>
                </a:solidFill>
                <a:effectLst/>
                <a:latin typeface="+mn-lt"/>
                <a:ea typeface="+mn-ea"/>
                <a:cs typeface="+mn-cs"/>
              </a:rPr>
              <a:t>Scale according to a schedule</a:t>
            </a:r>
          </a:p>
          <a:p>
            <a:pPr marL="171450" indent="-171450" rtl="0" fontAlgn="ctr">
              <a:buFont typeface="Arial"/>
              <a:buChar char="•"/>
            </a:pPr>
            <a:r>
              <a:rPr lang="en-US" sz="1200" b="0" i="0" kern="1200" dirty="0" smtClean="0">
                <a:solidFill>
                  <a:schemeClr val="tx1"/>
                </a:solidFill>
                <a:effectLst/>
                <a:latin typeface="+mn-lt"/>
                <a:ea typeface="+mn-ea"/>
                <a:cs typeface="+mn-cs"/>
              </a:rPr>
              <a:t>Scale by CPU Percentage usage</a:t>
            </a:r>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366616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25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2916300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2197160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Summarize earlier slide</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2772222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Mobile Service easily connects to SQL Database</a:t>
            </a:r>
          </a:p>
          <a:p>
            <a:pPr marL="171450" indent="-171450">
              <a:buFontTx/>
              <a:buChar char="•"/>
            </a:pPr>
            <a:r>
              <a:rPr lang="en-US" baseline="0" dirty="0" smtClean="0"/>
              <a:t>SQL offers rich querying and indexing capabilities</a:t>
            </a:r>
          </a:p>
          <a:p>
            <a:pPr marL="171450" indent="-171450">
              <a:buFontTx/>
              <a:buChar char="•"/>
            </a:pPr>
            <a:r>
              <a:rPr lang="en-US" baseline="0" dirty="0" smtClean="0"/>
              <a:t>Dynamic Schematization means you don’t have to be a DBA and manage schema</a:t>
            </a:r>
          </a:p>
          <a:p>
            <a:pPr marL="171450" indent="-171450">
              <a:buFontTx/>
              <a:buChar char="•"/>
            </a:pPr>
            <a:r>
              <a:rPr lang="en-US" baseline="0" dirty="0" smtClean="0"/>
              <a:t>Data can be managed in:</a:t>
            </a:r>
          </a:p>
          <a:p>
            <a:pPr marL="628650" lvl="1" indent="-171450">
              <a:buFontTx/>
              <a:buChar char="•"/>
            </a:pPr>
            <a:r>
              <a:rPr lang="en-US" baseline="0" dirty="0" smtClean="0"/>
              <a:t>Azure Portal (read and delete data)</a:t>
            </a:r>
          </a:p>
          <a:p>
            <a:pPr marL="628650" lvl="1" indent="-171450">
              <a:buFontTx/>
              <a:buChar char="•"/>
            </a:pPr>
            <a:r>
              <a:rPr lang="en-US" baseline="0" dirty="0" smtClean="0"/>
              <a:t>SQL Portal (Silverlight)</a:t>
            </a:r>
          </a:p>
          <a:p>
            <a:pPr marL="628650" lvl="1" indent="-171450">
              <a:buFontTx/>
              <a:buChar char="•"/>
            </a:pPr>
            <a:r>
              <a:rPr lang="en-US" baseline="0" dirty="0" smtClean="0"/>
              <a:t>SQL Management Studio (windows)</a:t>
            </a:r>
          </a:p>
          <a:p>
            <a:pPr marL="628650" lvl="1" indent="-171450">
              <a:buFontTx/>
              <a:buChar char="•"/>
            </a:pPr>
            <a:r>
              <a:rPr lang="en-US" baseline="0" dirty="0" smtClean="0"/>
              <a:t>REST API (used by SDKs)</a:t>
            </a:r>
          </a:p>
          <a:p>
            <a:pPr marL="628650" lvl="1" indent="-171450">
              <a:buFontTx/>
              <a:buChar char="•"/>
            </a:pPr>
            <a:r>
              <a:rPr lang="en-US" baseline="0" dirty="0" smtClean="0"/>
              <a:t>Azure CLI tools</a:t>
            </a:r>
          </a:p>
          <a:p>
            <a:pPr marL="628650" lvl="1" indent="-171450">
              <a:buFontTx/>
              <a:buChar char="•"/>
            </a:pPr>
            <a:r>
              <a:rPr lang="en-US" baseline="0" dirty="0" smtClean="0"/>
              <a:t>SQL CLI (Node module)</a:t>
            </a:r>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1714008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Node backend generates</a:t>
            </a:r>
            <a:r>
              <a:rPr lang="en-US" baseline="0" dirty="0" smtClean="0"/>
              <a:t> Node scripts for each table action</a:t>
            </a:r>
          </a:p>
          <a:p>
            <a:pPr marL="171450" indent="-171450">
              <a:buFontTx/>
              <a:buChar char="•"/>
            </a:pPr>
            <a:r>
              <a:rPr lang="en-US" baseline="0" dirty="0" smtClean="0"/>
              <a:t>Scripts intercept CRUD requests</a:t>
            </a:r>
          </a:p>
          <a:p>
            <a:pPr marL="171450" indent="-171450">
              <a:buFontTx/>
              <a:buChar char="•"/>
            </a:pPr>
            <a:r>
              <a:rPr lang="en-US" baseline="0" dirty="0" smtClean="0"/>
              <a:t>Pass to SQL by default</a:t>
            </a:r>
          </a:p>
          <a:p>
            <a:pPr marL="171450" indent="-171450">
              <a:buFontTx/>
              <a:buChar char="•"/>
            </a:pPr>
            <a:r>
              <a:rPr lang="en-US" baseline="0" dirty="0" smtClean="0"/>
              <a:t>Custom logic added here</a:t>
            </a:r>
          </a:p>
          <a:p>
            <a:pPr marL="171450" indent="-171450">
              <a:buFontTx/>
              <a:buChar char="•"/>
            </a:pPr>
            <a:r>
              <a:rPr lang="en-US" baseline="0" dirty="0" smtClean="0"/>
              <a:t>Edit in portal (NODE)</a:t>
            </a:r>
          </a:p>
          <a:p>
            <a:pPr marL="171450" indent="-171450">
              <a:buFontTx/>
              <a:buChar char="•"/>
            </a:pPr>
            <a:r>
              <a:rPr lang="en-US" baseline="0" dirty="0" smtClean="0"/>
              <a:t>.NET Backend creates Visual Studio project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3983556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All scripts so far tied to a table action</a:t>
            </a:r>
          </a:p>
          <a:p>
            <a:pPr marL="171450" indent="-171450">
              <a:buFontTx/>
              <a:buChar char="•"/>
            </a:pPr>
            <a:r>
              <a:rPr lang="en-US" baseline="0" dirty="0" smtClean="0"/>
              <a:t>Custom APIs are non-table based endpoints</a:t>
            </a:r>
          </a:p>
          <a:p>
            <a:pPr marL="171450" indent="-171450">
              <a:buFontTx/>
              <a:buChar char="•"/>
            </a:pPr>
            <a:r>
              <a:rPr lang="en-US" baseline="0" dirty="0" smtClean="0"/>
              <a:t>Script functionality for normal HTTP methods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1399850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r>
              <a:rPr lang="en-US" baseline="0" smtClean="0"/>
              <a:t>Explain how ASE differ from multi-tenant App Service using App Service Plan.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1400615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Diagnostics</a:t>
            </a:r>
          </a:p>
          <a:p>
            <a:pPr marL="628650" lvl="1" indent="-171450" rtl="0" fontAlgn="ctr">
              <a:buFont typeface="Arial"/>
              <a:buChar char="•"/>
            </a:pPr>
            <a:r>
              <a:rPr lang="en-US" sz="1200" b="0" i="0" kern="1200" dirty="0" smtClean="0">
                <a:solidFill>
                  <a:schemeClr val="tx1"/>
                </a:solidFill>
                <a:effectLst/>
                <a:latin typeface="+mn-lt"/>
                <a:ea typeface="+mn-ea"/>
                <a:cs typeface="+mn-cs"/>
              </a:rPr>
              <a:t>Performance statistics</a:t>
            </a:r>
          </a:p>
          <a:p>
            <a:pPr marL="628650" lvl="1" indent="-171450" rtl="0" fontAlgn="ctr">
              <a:buFont typeface="Arial"/>
              <a:buChar char="•"/>
            </a:pPr>
            <a:r>
              <a:rPr lang="en-US" sz="1200" b="0" i="0" kern="1200" dirty="0" smtClean="0">
                <a:solidFill>
                  <a:schemeClr val="tx1"/>
                </a:solidFill>
                <a:effectLst/>
                <a:latin typeface="+mn-lt"/>
                <a:ea typeface="+mn-ea"/>
                <a:cs typeface="+mn-cs"/>
              </a:rPr>
              <a:t>Application logging</a:t>
            </a:r>
          </a:p>
          <a:p>
            <a:pPr marL="628650" lvl="1" indent="-171450" rtl="0" fontAlgn="ctr">
              <a:buFont typeface="Arial"/>
              <a:buChar char="•"/>
            </a:pPr>
            <a:r>
              <a:rPr lang="en-US" sz="1200" b="0" i="0" kern="1200" dirty="0" smtClean="0">
                <a:solidFill>
                  <a:schemeClr val="tx1"/>
                </a:solidFill>
                <a:effectLst/>
                <a:latin typeface="+mn-lt"/>
                <a:ea typeface="+mn-ea"/>
                <a:cs typeface="+mn-cs"/>
              </a:rPr>
              <a:t>Web server logging</a:t>
            </a:r>
          </a:p>
          <a:p>
            <a:pPr marL="628650" lvl="1" indent="-171450" rtl="0" fontAlgn="ctr">
              <a:buFont typeface="Arial"/>
              <a:buChar char="•"/>
            </a:pPr>
            <a:r>
              <a:rPr lang="en-US" sz="1200" b="0" i="0" kern="1200" dirty="0" smtClean="0">
                <a:solidFill>
                  <a:schemeClr val="tx1"/>
                </a:solidFill>
                <a:effectLst/>
                <a:latin typeface="+mn-lt"/>
                <a:ea typeface="+mn-ea"/>
                <a:cs typeface="+mn-cs"/>
              </a:rPr>
              <a:t>IIS logs</a:t>
            </a:r>
          </a:p>
          <a:p>
            <a:pPr marL="628650" lvl="1" indent="-171450" rtl="0" fontAlgn="ctr">
              <a:buFont typeface="Arial"/>
              <a:buChar char="•"/>
            </a:pPr>
            <a:r>
              <a:rPr lang="en-US" sz="1200" b="0" i="0" kern="1200" dirty="0" smtClean="0">
                <a:solidFill>
                  <a:schemeClr val="tx1"/>
                </a:solidFill>
                <a:effectLst/>
                <a:latin typeface="+mn-lt"/>
                <a:ea typeface="+mn-ea"/>
                <a:cs typeface="+mn-cs"/>
              </a:rPr>
              <a:t>IIS Failed Request logs</a:t>
            </a:r>
          </a:p>
          <a:p>
            <a:pPr marL="628650" marR="0" lvl="1" indent="-171450" algn="l" defTabSz="914400" rtl="0" eaLnBrk="1" fontAlgn="ctr" latinLnBrk="0" hangingPunct="1">
              <a:lnSpc>
                <a:spcPct val="100000"/>
              </a:lnSpc>
              <a:spcBef>
                <a:spcPts val="0"/>
              </a:spcBef>
              <a:spcAft>
                <a:spcPts val="0"/>
              </a:spcAft>
              <a:buClrTx/>
              <a:buSzTx/>
              <a:buFont typeface="Arial"/>
              <a:buChar char="•"/>
              <a:tabLst/>
              <a:defRPr/>
            </a:pPr>
            <a:r>
              <a:rPr lang="en-US" sz="1200" b="0" i="0" kern="1200" dirty="0" smtClean="0">
                <a:solidFill>
                  <a:schemeClr val="tx1"/>
                </a:solidFill>
                <a:effectLst/>
                <a:latin typeface="+mn-lt"/>
                <a:ea typeface="+mn-ea"/>
                <a:cs typeface="+mn-cs"/>
              </a:rPr>
              <a:t>Failed Request Tracing</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Kudu</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Add </a:t>
            </a:r>
            <a:r>
              <a:rPr lang="en-US" sz="1200" b="1" u="sng" kern="1200" dirty="0" smtClean="0">
                <a:solidFill>
                  <a:schemeClr val="tx1"/>
                </a:solidFill>
                <a:effectLst/>
                <a:latin typeface="+mn-lt"/>
                <a:ea typeface="+mn-ea"/>
                <a:cs typeface="+mn-cs"/>
              </a:rPr>
              <a:t>SCM</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kern="1200" dirty="0" smtClean="0">
                <a:solidFill>
                  <a:schemeClr val="tx1"/>
                </a:solidFill>
                <a:effectLst/>
                <a:latin typeface="+mn-lt"/>
                <a:ea typeface="+mn-ea"/>
                <a:cs typeface="+mn-cs"/>
              </a:rPr>
              <a:t>Use the plugin "</a:t>
            </a:r>
            <a:r>
              <a:rPr lang="en-US" sz="1200" b="1" i="0" kern="1200" dirty="0" smtClean="0">
                <a:solidFill>
                  <a:schemeClr val="tx1"/>
                </a:solidFill>
                <a:effectLst/>
                <a:latin typeface="+mn-lt"/>
                <a:ea typeface="+mn-ea"/>
                <a:cs typeface="+mn-cs"/>
              </a:rPr>
              <a:t>Azure Web Site Log Browser" by </a:t>
            </a:r>
            <a:r>
              <a:rPr lang="en-US" sz="1200" b="1" i="0" kern="1200" dirty="0" err="1" smtClean="0">
                <a:solidFill>
                  <a:schemeClr val="tx1"/>
                </a:solidFill>
                <a:effectLst/>
                <a:latin typeface="+mn-lt"/>
                <a:ea typeface="+mn-ea"/>
                <a:cs typeface="+mn-cs"/>
              </a:rPr>
              <a:t>Amit</a:t>
            </a:r>
            <a:r>
              <a:rPr lang="en-US" sz="1200" b="1" i="0" kern="1200" dirty="0" smtClean="0">
                <a:solidFill>
                  <a:schemeClr val="tx1"/>
                </a:solidFill>
                <a:effectLst/>
                <a:latin typeface="+mn-lt"/>
                <a:ea typeface="+mn-ea"/>
                <a:cs typeface="+mn-cs"/>
              </a:rPr>
              <a:t> Apple</a:t>
            </a:r>
            <a:endParaRPr lang="en-US" sz="1200" b="0" i="0" kern="1200" dirty="0" smtClean="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kern="1200" dirty="0" smtClean="0">
                <a:solidFill>
                  <a:schemeClr val="tx1"/>
                </a:solidFill>
                <a:effectLst/>
                <a:latin typeface="+mn-lt"/>
                <a:ea typeface="+mn-ea"/>
                <a:cs typeface="+mn-cs"/>
              </a:rPr>
              <a:t>Capturing a memory dump</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kern="1200" dirty="0" smtClean="0">
                <a:solidFill>
                  <a:schemeClr val="tx1"/>
                </a:solidFill>
                <a:effectLst/>
                <a:latin typeface="+mn-lt"/>
                <a:ea typeface="+mn-ea"/>
                <a:cs typeface="+mn-cs"/>
              </a:rPr>
              <a:t>Moving from Existing Sites</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hlinkClick r:id="rId3"/>
              </a:rPr>
              <a:t>https://www.migratetoazure.net/</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kern="1200" dirty="0" smtClean="0">
                <a:solidFill>
                  <a:schemeClr val="tx1"/>
                </a:solidFill>
                <a:effectLst/>
                <a:latin typeface="+mn-lt"/>
                <a:ea typeface="+mn-ea"/>
                <a:cs typeface="+mn-cs"/>
              </a:rPr>
              <a:t>Remote debugging</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58</a:t>
            </a:fld>
            <a:endParaRPr lang="en-US"/>
          </a:p>
        </p:txBody>
      </p:sp>
    </p:spTree>
    <p:extLst>
      <p:ext uri="{BB962C8B-B14F-4D97-AF65-F5344CB8AC3E}">
        <p14:creationId xmlns:p14="http://schemas.microsoft.com/office/powerpoint/2010/main" val="305154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1/6/16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899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a:buChar char="•"/>
            </a:pPr>
            <a:r>
              <a:rPr lang="en-US" sz="1200" b="0" i="0" kern="1200" dirty="0" smtClean="0">
                <a:solidFill>
                  <a:schemeClr val="tx1"/>
                </a:solidFill>
                <a:effectLst/>
                <a:latin typeface="+mn-lt"/>
                <a:ea typeface="+mn-ea"/>
                <a:cs typeface="+mn-cs"/>
              </a:rPr>
              <a:t>Websites supports .NET, PHP,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Java and Python along with SQL Database and MySQL</a:t>
            </a:r>
          </a:p>
          <a:p>
            <a:pPr marL="171450" indent="-171450" rtl="0" fontAlgn="ctr">
              <a:buFont typeface="Arial"/>
              <a:buChar char="•"/>
            </a:pPr>
            <a:r>
              <a:rPr lang="en-US" sz="1200" b="0" i="0" kern="1200" dirty="0" smtClean="0">
                <a:solidFill>
                  <a:schemeClr val="tx1"/>
                </a:solidFill>
                <a:effectLst/>
                <a:latin typeface="+mn-lt"/>
                <a:ea typeface="+mn-ea"/>
                <a:cs typeface="+mn-cs"/>
              </a:rPr>
              <a:t>It also provides built-in support for several popular applications, including WordPress, Joomla, and Drupal. </a:t>
            </a:r>
          </a:p>
          <a:p>
            <a:pPr marL="171450" indent="-171450" rtl="0" fontAlgn="ctr">
              <a:buFont typeface="Arial"/>
              <a:buChar char="•"/>
            </a:pPr>
            <a:r>
              <a:rPr lang="en-US" sz="1200" b="0" i="0" kern="1200" dirty="0" smtClean="0">
                <a:solidFill>
                  <a:schemeClr val="tx1"/>
                </a:solidFill>
                <a:effectLst/>
                <a:latin typeface="+mn-lt"/>
                <a:ea typeface="+mn-ea"/>
                <a:cs typeface="+mn-cs"/>
              </a:rPr>
              <a:t>The goal is to provide a low-cost, scalable, and broadly useful platform for creating websites and web applications in the public cloud.</a:t>
            </a:r>
          </a:p>
          <a:p>
            <a:pPr marL="171450" indent="-171450" rtl="0" fontAlgn="ctr">
              <a:buFont typeface="Arial"/>
              <a:buChar char="•"/>
            </a:pPr>
            <a:r>
              <a:rPr lang="en-US" sz="1200" b="0" i="0" kern="1200" dirty="0" smtClean="0">
                <a:solidFill>
                  <a:schemeClr val="tx1"/>
                </a:solidFill>
                <a:effectLst/>
                <a:latin typeface="+mn-lt"/>
                <a:ea typeface="+mn-ea"/>
                <a:cs typeface="+mn-cs"/>
              </a:rPr>
              <a:t>Use an open-source app from the Web Application Gallery, or create a new site using the framework and tools of your choice. </a:t>
            </a:r>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870386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55876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257306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ctr">
              <a:buFont typeface="Arial"/>
              <a:buNone/>
            </a:pPr>
            <a:r>
              <a:rPr lang="en-US" sz="1200" b="0" i="0" kern="1200" dirty="0" smtClean="0">
                <a:solidFill>
                  <a:schemeClr val="tx1"/>
                </a:solidFill>
                <a:effectLst/>
                <a:latin typeface="+mn-lt"/>
                <a:ea typeface="+mn-ea"/>
                <a:cs typeface="+mn-cs"/>
              </a:rPr>
              <a:t>Web Hosting Plans</a:t>
            </a:r>
          </a:p>
          <a:p>
            <a:pPr marL="628650" marR="0" lvl="1" indent="-171450" algn="l" defTabSz="914400" rtl="0" eaLnBrk="1" fontAlgn="ctr" latinLnBrk="0" hangingPunct="1">
              <a:lnSpc>
                <a:spcPct val="100000"/>
              </a:lnSpc>
              <a:spcBef>
                <a:spcPts val="0"/>
              </a:spcBef>
              <a:spcAft>
                <a:spcPts val="0"/>
              </a:spcAft>
              <a:buClrTx/>
              <a:buSzTx/>
              <a:buFont typeface="Arial"/>
              <a:buChar char="•"/>
              <a:tabLst/>
              <a:defRPr/>
            </a:pPr>
            <a:r>
              <a:rPr lang="en-US" sz="1200" b="1" i="0" kern="1200" dirty="0" smtClean="0">
                <a:solidFill>
                  <a:schemeClr val="tx1"/>
                </a:solidFill>
                <a:effectLst/>
                <a:latin typeface="+mn-lt"/>
                <a:ea typeface="+mn-ea"/>
                <a:cs typeface="+mn-cs"/>
              </a:rPr>
              <a:t>Shared Instances</a:t>
            </a:r>
          </a:p>
          <a:p>
            <a:pPr marL="628650" lvl="1" indent="-171450" rtl="0" fontAlgn="ctr">
              <a:buFont typeface="Arial"/>
              <a:buChar char="•"/>
            </a:pPr>
            <a:r>
              <a:rPr lang="en-US" sz="1200" b="1" i="0" kern="1200" dirty="0" smtClean="0">
                <a:solidFill>
                  <a:schemeClr val="tx1"/>
                </a:solidFill>
                <a:effectLst/>
                <a:latin typeface="+mn-lt"/>
                <a:ea typeface="+mn-ea"/>
                <a:cs typeface="+mn-cs"/>
              </a:rPr>
              <a:t>Reserved Instances</a:t>
            </a:r>
          </a:p>
          <a:p>
            <a:pPr marL="1085850" lvl="2" indent="-171450" rtl="0" fontAlgn="ctr">
              <a:buFont typeface="Arial"/>
              <a:buChar char="•"/>
            </a:pPr>
            <a:r>
              <a:rPr lang="en-US" sz="1200" b="0" i="0" kern="1200" dirty="0" smtClean="0">
                <a:solidFill>
                  <a:schemeClr val="tx1"/>
                </a:solidFill>
                <a:effectLst/>
                <a:latin typeface="+mn-lt"/>
                <a:ea typeface="+mn-ea"/>
                <a:cs typeface="+mn-cs"/>
              </a:rPr>
              <a:t>Multiple DEDICATED compute instances</a:t>
            </a:r>
          </a:p>
          <a:p>
            <a:pPr marL="1085850" lvl="2" indent="-171450" rtl="0" fontAlgn="ctr">
              <a:buFont typeface="Arial"/>
              <a:buChar char="•"/>
            </a:pPr>
            <a:r>
              <a:rPr lang="en-US" sz="1200" b="0" i="0" kern="1200" dirty="0" smtClean="0">
                <a:solidFill>
                  <a:schemeClr val="tx1"/>
                </a:solidFill>
                <a:effectLst/>
                <a:latin typeface="+mn-lt"/>
                <a:ea typeface="+mn-ea"/>
                <a:cs typeface="+mn-cs"/>
              </a:rPr>
              <a:t>SSL Certificates</a:t>
            </a:r>
          </a:p>
          <a:p>
            <a:pPr marL="1085850" lvl="2" indent="-171450" rtl="0" fontAlgn="ctr">
              <a:buFont typeface="Arial"/>
              <a:buChar char="•"/>
            </a:pPr>
            <a:r>
              <a:rPr lang="en-US" sz="1200" b="0" i="0" kern="1200" dirty="0" smtClean="0">
                <a:solidFill>
                  <a:schemeClr val="tx1"/>
                </a:solidFill>
                <a:effectLst/>
                <a:latin typeface="+mn-lt"/>
                <a:ea typeface="+mn-ea"/>
                <a:cs typeface="+mn-cs"/>
              </a:rPr>
              <a:t>SLA 99.9%</a:t>
            </a:r>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3521042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em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11991426"/>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74739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67068665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184062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9447306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2138916"/>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13514450"/>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0501599"/>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06/01/16</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06/01/16</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1/6/16</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390056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a:prstGeom prst="rect">
            <a:avLst/>
          </a:prstGeo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78773923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4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a:prstGeom prst="rect">
            <a:avLst/>
          </a:prstGeo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a:prstGeom prst="rect">
            <a:avLst/>
          </a:prstGeo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68108386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315744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19925806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705874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316397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6539829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677299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9852360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2273285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650031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241900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5489773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36909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449600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001527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702608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1/6/16</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043534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7953517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5111443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0811254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5117160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912870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image" Target="../media/image1.png"/><Relationship Id="rId38"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Relationship Id="rId14" Type="http://schemas.openxmlformats.org/officeDocument/2006/relationships/slideLayout" Target="../slideLayouts/slideLayout49.xml"/><Relationship Id="rId15" Type="http://schemas.openxmlformats.org/officeDocument/2006/relationships/theme" Target="../theme/theme2.xml"/><Relationship Id="rId16" Type="http://schemas.openxmlformats.org/officeDocument/2006/relationships/image" Target="../media/image10.pn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8.xml"/><Relationship Id="rId20" Type="http://schemas.openxmlformats.org/officeDocument/2006/relationships/slideLayout" Target="../slideLayouts/slideLayout69.xml"/><Relationship Id="rId21" Type="http://schemas.openxmlformats.org/officeDocument/2006/relationships/slideLayout" Target="../slideLayouts/slideLayout70.xml"/><Relationship Id="rId22" Type="http://schemas.openxmlformats.org/officeDocument/2006/relationships/slideLayout" Target="../slideLayouts/slideLayout71.xml"/><Relationship Id="rId23" Type="http://schemas.openxmlformats.org/officeDocument/2006/relationships/slideLayout" Target="../slideLayouts/slideLayout72.xml"/><Relationship Id="rId24" Type="http://schemas.openxmlformats.org/officeDocument/2006/relationships/slideLayout" Target="../slideLayouts/slideLayout73.xml"/><Relationship Id="rId25" Type="http://schemas.openxmlformats.org/officeDocument/2006/relationships/slideLayout" Target="../slideLayouts/slideLayout74.xml"/><Relationship Id="rId26" Type="http://schemas.openxmlformats.org/officeDocument/2006/relationships/slideLayout" Target="../slideLayouts/slideLayout75.xml"/><Relationship Id="rId27" Type="http://schemas.openxmlformats.org/officeDocument/2006/relationships/slideLayout" Target="../slideLayouts/slideLayout76.xml"/><Relationship Id="rId28" Type="http://schemas.openxmlformats.org/officeDocument/2006/relationships/slideLayout" Target="../slideLayouts/slideLayout77.xml"/><Relationship Id="rId29" Type="http://schemas.openxmlformats.org/officeDocument/2006/relationships/slideLayout" Target="../slideLayouts/slideLayout78.xml"/><Relationship Id="rId30" Type="http://schemas.openxmlformats.org/officeDocument/2006/relationships/theme" Target="../theme/theme3.xml"/><Relationship Id="rId31" Type="http://schemas.openxmlformats.org/officeDocument/2006/relationships/image" Target="../media/image10.png"/><Relationship Id="rId10" Type="http://schemas.openxmlformats.org/officeDocument/2006/relationships/slideLayout" Target="../slideLayouts/slideLayout59.xml"/><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slideLayout" Target="../slideLayouts/slideLayout63.xml"/><Relationship Id="rId15" Type="http://schemas.openxmlformats.org/officeDocument/2006/relationships/slideLayout" Target="../slideLayouts/slideLayout64.xml"/><Relationship Id="rId16" Type="http://schemas.openxmlformats.org/officeDocument/2006/relationships/slideLayout" Target="../slideLayouts/slideLayout65.xml"/><Relationship Id="rId17" Type="http://schemas.openxmlformats.org/officeDocument/2006/relationships/slideLayout" Target="../slideLayouts/slideLayout66.xml"/><Relationship Id="rId18" Type="http://schemas.openxmlformats.org/officeDocument/2006/relationships/slideLayout" Target="../slideLayouts/slideLayout67.xml"/><Relationship Id="rId19" Type="http://schemas.openxmlformats.org/officeDocument/2006/relationships/slideLayout" Target="../slideLayouts/slideLayout68.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87.xml"/><Relationship Id="rId20" Type="http://schemas.openxmlformats.org/officeDocument/2006/relationships/slideLayout" Target="../slideLayouts/slideLayout98.xml"/><Relationship Id="rId21" Type="http://schemas.openxmlformats.org/officeDocument/2006/relationships/slideLayout" Target="../slideLayouts/slideLayout99.xml"/><Relationship Id="rId22" Type="http://schemas.openxmlformats.org/officeDocument/2006/relationships/slideLayout" Target="../slideLayouts/slideLayout100.xml"/><Relationship Id="rId23" Type="http://schemas.openxmlformats.org/officeDocument/2006/relationships/slideLayout" Target="../slideLayouts/slideLayout101.xml"/><Relationship Id="rId24" Type="http://schemas.openxmlformats.org/officeDocument/2006/relationships/slideLayout" Target="../slideLayouts/slideLayout102.xml"/><Relationship Id="rId25" Type="http://schemas.openxmlformats.org/officeDocument/2006/relationships/slideLayout" Target="../slideLayouts/slideLayout103.xml"/><Relationship Id="rId26" Type="http://schemas.openxmlformats.org/officeDocument/2006/relationships/slideLayout" Target="../slideLayouts/slideLayout104.xml"/><Relationship Id="rId27" Type="http://schemas.openxmlformats.org/officeDocument/2006/relationships/slideLayout" Target="../slideLayouts/slideLayout105.xml"/><Relationship Id="rId28" Type="http://schemas.openxmlformats.org/officeDocument/2006/relationships/slideLayout" Target="../slideLayouts/slideLayout106.xml"/><Relationship Id="rId29" Type="http://schemas.openxmlformats.org/officeDocument/2006/relationships/slideLayout" Target="../slideLayouts/slideLayout107.xml"/><Relationship Id="rId30" Type="http://schemas.openxmlformats.org/officeDocument/2006/relationships/theme" Target="../theme/theme4.xml"/><Relationship Id="rId10" Type="http://schemas.openxmlformats.org/officeDocument/2006/relationships/slideLayout" Target="../slideLayouts/slideLayout88.xml"/><Relationship Id="rId11" Type="http://schemas.openxmlformats.org/officeDocument/2006/relationships/slideLayout" Target="../slideLayouts/slideLayout89.xml"/><Relationship Id="rId12" Type="http://schemas.openxmlformats.org/officeDocument/2006/relationships/slideLayout" Target="../slideLayouts/slideLayout90.xml"/><Relationship Id="rId13" Type="http://schemas.openxmlformats.org/officeDocument/2006/relationships/slideLayout" Target="../slideLayouts/slideLayout91.xml"/><Relationship Id="rId14" Type="http://schemas.openxmlformats.org/officeDocument/2006/relationships/slideLayout" Target="../slideLayouts/slideLayout92.xml"/><Relationship Id="rId15" Type="http://schemas.openxmlformats.org/officeDocument/2006/relationships/slideLayout" Target="../slideLayouts/slideLayout93.xml"/><Relationship Id="rId16" Type="http://schemas.openxmlformats.org/officeDocument/2006/relationships/slideLayout" Target="../slideLayouts/slideLayout94.xml"/><Relationship Id="rId17" Type="http://schemas.openxmlformats.org/officeDocument/2006/relationships/slideLayout" Target="../slideLayouts/slideLayout95.xml"/><Relationship Id="rId18" Type="http://schemas.openxmlformats.org/officeDocument/2006/relationships/slideLayout" Target="../slideLayouts/slideLayout96.xml"/><Relationship Id="rId19" Type="http://schemas.openxmlformats.org/officeDocument/2006/relationships/slideLayout" Target="../slideLayouts/slideLayout97.xml"/><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116.xml"/><Relationship Id="rId20" Type="http://schemas.openxmlformats.org/officeDocument/2006/relationships/slideLayout" Target="../slideLayouts/slideLayout127.xml"/><Relationship Id="rId21" Type="http://schemas.openxmlformats.org/officeDocument/2006/relationships/slideLayout" Target="../slideLayouts/slideLayout128.xml"/><Relationship Id="rId22" Type="http://schemas.openxmlformats.org/officeDocument/2006/relationships/theme" Target="../theme/theme5.xml"/><Relationship Id="rId23" Type="http://schemas.openxmlformats.org/officeDocument/2006/relationships/image" Target="../media/image10.png"/><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slideLayout" Target="../slideLayouts/slideLayout122.xml"/><Relationship Id="rId16" Type="http://schemas.openxmlformats.org/officeDocument/2006/relationships/slideLayout" Target="../slideLayouts/slideLayout123.xml"/><Relationship Id="rId17" Type="http://schemas.openxmlformats.org/officeDocument/2006/relationships/slideLayout" Target="../slideLayouts/slideLayout124.xml"/><Relationship Id="rId18" Type="http://schemas.openxmlformats.org/officeDocument/2006/relationships/slideLayout" Target="../slideLayouts/slideLayout125.xml"/><Relationship Id="rId19" Type="http://schemas.openxmlformats.org/officeDocument/2006/relationships/slideLayout" Target="../slideLayouts/slideLayout126.xml"/><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 id="2147483819" r:id="rId32"/>
    <p:sldLayoutId id="2147483872" r:id="rId33"/>
    <p:sldLayoutId id="2147483873" r:id="rId34"/>
    <p:sldLayoutId id="2147483874" r:id="rId35"/>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5" Type="http://schemas.openxmlformats.org/officeDocument/2006/relationships/image" Target="../media/image45.emf"/><Relationship Id="rId6" Type="http://schemas.openxmlformats.org/officeDocument/2006/relationships/image" Target="../media/image46.emf"/><Relationship Id="rId7" Type="http://schemas.openxmlformats.org/officeDocument/2006/relationships/image" Target="../media/image47.emf"/><Relationship Id="rId8" Type="http://schemas.openxmlformats.org/officeDocument/2006/relationships/image" Target="../media/image48.emf"/><Relationship Id="rId9" Type="http://schemas.openxmlformats.org/officeDocument/2006/relationships/image" Target="../media/image49.emf"/><Relationship Id="rId10" Type="http://schemas.openxmlformats.org/officeDocument/2006/relationships/image" Target="../media/image50.emf"/><Relationship Id="rId11"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image" Target="../media/image4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1" Type="http://schemas.openxmlformats.org/officeDocument/2006/relationships/image" Target="../media/image31.emf"/><Relationship Id="rId12" Type="http://schemas.openxmlformats.org/officeDocument/2006/relationships/image" Target="../media/image32.emf"/><Relationship Id="rId13" Type="http://schemas.openxmlformats.org/officeDocument/2006/relationships/image" Target="../media/image33.emf"/><Relationship Id="rId14" Type="http://schemas.openxmlformats.org/officeDocument/2006/relationships/image" Target="../media/image34.emf"/><Relationship Id="rId15" Type="http://schemas.openxmlformats.org/officeDocument/2006/relationships/image" Target="../media/image35.emf"/><Relationship Id="rId16" Type="http://schemas.openxmlformats.org/officeDocument/2006/relationships/image" Target="../media/image36.emf"/><Relationship Id="rId1" Type="http://schemas.openxmlformats.org/officeDocument/2006/relationships/slideLayout" Target="../slideLayouts/slideLayout26.xml"/><Relationship Id="rId2" Type="http://schemas.openxmlformats.org/officeDocument/2006/relationships/image" Target="../media/image27.emf"/><Relationship Id="rId3" Type="http://schemas.openxmlformats.org/officeDocument/2006/relationships/image" Target="../media/image28.emf"/><Relationship Id="rId4" Type="http://schemas.openxmlformats.org/officeDocument/2006/relationships/image" Target="../media/image53.emf"/><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54.emf"/><Relationship Id="rId8" Type="http://schemas.openxmlformats.org/officeDocument/2006/relationships/image" Target="../media/image55.emf"/><Relationship Id="rId9" Type="http://schemas.openxmlformats.org/officeDocument/2006/relationships/image" Target="../media/image56.emf"/><Relationship Id="rId10" Type="http://schemas.openxmlformats.org/officeDocument/2006/relationships/image" Target="../media/image57.emf"/></Relationships>
</file>

<file path=ppt/slides/_rels/slide17.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9.emf"/><Relationship Id="rId5" Type="http://schemas.openxmlformats.org/officeDocument/2006/relationships/image" Target="../media/image60.png"/><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5" Type="http://schemas.openxmlformats.org/officeDocument/2006/relationships/image" Target="../media/image59.emf"/><Relationship Id="rId6" Type="http://schemas.openxmlformats.org/officeDocument/2006/relationships/image" Target="../media/image63.emf"/><Relationship Id="rId7" Type="http://schemas.openxmlformats.org/officeDocument/2006/relationships/image" Target="../media/image64.emf"/><Relationship Id="rId8" Type="http://schemas.openxmlformats.org/officeDocument/2006/relationships/image" Target="../media/image65.emf"/><Relationship Id="rId9" Type="http://schemas.openxmlformats.org/officeDocument/2006/relationships/image" Target="../media/image66.png"/><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76.emf"/><Relationship Id="rId12" Type="http://schemas.openxmlformats.org/officeDocument/2006/relationships/image" Target="../media/image77.emf"/><Relationship Id="rId13" Type="http://schemas.openxmlformats.org/officeDocument/2006/relationships/image" Target="../media/image78.png"/><Relationship Id="rId14" Type="http://schemas.openxmlformats.org/officeDocument/2006/relationships/image" Target="../media/image79.emf"/><Relationship Id="rId15" Type="http://schemas.openxmlformats.org/officeDocument/2006/relationships/image" Target="../media/image80.emf"/><Relationship Id="rId16" Type="http://schemas.openxmlformats.org/officeDocument/2006/relationships/image" Target="../media/image81.emf"/><Relationship Id="rId1" Type="http://schemas.openxmlformats.org/officeDocument/2006/relationships/slideLayout" Target="../slideLayouts/slideLayout5.xml"/><Relationship Id="rId2" Type="http://schemas.openxmlformats.org/officeDocument/2006/relationships/image" Target="../media/image67.emf"/><Relationship Id="rId3" Type="http://schemas.openxmlformats.org/officeDocument/2006/relationships/image" Target="../media/image68.emf"/><Relationship Id="rId4" Type="http://schemas.openxmlformats.org/officeDocument/2006/relationships/image" Target="../media/image69.emf"/><Relationship Id="rId5" Type="http://schemas.openxmlformats.org/officeDocument/2006/relationships/image" Target="../media/image70.emf"/><Relationship Id="rId6" Type="http://schemas.openxmlformats.org/officeDocument/2006/relationships/image" Target="../media/image71.emf"/><Relationship Id="rId7" Type="http://schemas.openxmlformats.org/officeDocument/2006/relationships/image" Target="../media/image72.emf"/><Relationship Id="rId8" Type="http://schemas.openxmlformats.org/officeDocument/2006/relationships/image" Target="../media/image73.emf"/><Relationship Id="rId9" Type="http://schemas.openxmlformats.org/officeDocument/2006/relationships/image" Target="../media/image74.emf"/><Relationship Id="rId10" Type="http://schemas.openxmlformats.org/officeDocument/2006/relationships/image" Target="../media/image75.emf"/></Relationships>
</file>

<file path=ppt/slides/_rels/slide21.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emf"/><Relationship Id="rId13" Type="http://schemas.openxmlformats.org/officeDocument/2006/relationships/image" Target="../media/image80.emf"/><Relationship Id="rId14" Type="http://schemas.openxmlformats.org/officeDocument/2006/relationships/image" Target="../media/image72.emf"/><Relationship Id="rId15" Type="http://schemas.openxmlformats.org/officeDocument/2006/relationships/image" Target="../media/image73.emf"/><Relationship Id="rId16" Type="http://schemas.openxmlformats.org/officeDocument/2006/relationships/image" Target="../media/image81.emf"/><Relationship Id="rId1" Type="http://schemas.openxmlformats.org/officeDocument/2006/relationships/slideLayout" Target="../slideLayouts/slideLayout5.xml"/><Relationship Id="rId2" Type="http://schemas.openxmlformats.org/officeDocument/2006/relationships/image" Target="../media/image67.emf"/><Relationship Id="rId3" Type="http://schemas.openxmlformats.org/officeDocument/2006/relationships/image" Target="../media/image68.emf"/><Relationship Id="rId4" Type="http://schemas.openxmlformats.org/officeDocument/2006/relationships/image" Target="../media/image69.emf"/><Relationship Id="rId5" Type="http://schemas.openxmlformats.org/officeDocument/2006/relationships/image" Target="../media/image70.emf"/><Relationship Id="rId6" Type="http://schemas.openxmlformats.org/officeDocument/2006/relationships/image" Target="../media/image71.emf"/><Relationship Id="rId7" Type="http://schemas.openxmlformats.org/officeDocument/2006/relationships/image" Target="../media/image74.emf"/><Relationship Id="rId8" Type="http://schemas.openxmlformats.org/officeDocument/2006/relationships/image" Target="../media/image75.emf"/><Relationship Id="rId9" Type="http://schemas.openxmlformats.org/officeDocument/2006/relationships/image" Target="../media/image76.emf"/><Relationship Id="rId10" Type="http://schemas.openxmlformats.org/officeDocument/2006/relationships/image" Target="../media/image77.emf"/></Relationships>
</file>

<file path=ppt/slides/_rels/slide22.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5.emf"/><Relationship Id="rId13" Type="http://schemas.openxmlformats.org/officeDocument/2006/relationships/image" Target="../media/image76.emf"/><Relationship Id="rId14" Type="http://schemas.openxmlformats.org/officeDocument/2006/relationships/image" Target="../media/image79.emf"/><Relationship Id="rId15" Type="http://schemas.openxmlformats.org/officeDocument/2006/relationships/image" Target="../media/image80.emf"/><Relationship Id="rId16" Type="http://schemas.openxmlformats.org/officeDocument/2006/relationships/image" Target="../media/image81.emf"/><Relationship Id="rId1" Type="http://schemas.openxmlformats.org/officeDocument/2006/relationships/slideLayout" Target="../slideLayouts/slideLayout5.xml"/><Relationship Id="rId2" Type="http://schemas.openxmlformats.org/officeDocument/2006/relationships/image" Target="../media/image71.emf"/><Relationship Id="rId3" Type="http://schemas.openxmlformats.org/officeDocument/2006/relationships/image" Target="../media/image72.emf"/><Relationship Id="rId4" Type="http://schemas.openxmlformats.org/officeDocument/2006/relationships/image" Target="../media/image73.emf"/><Relationship Id="rId5" Type="http://schemas.openxmlformats.org/officeDocument/2006/relationships/image" Target="../media/image67.emf"/><Relationship Id="rId6" Type="http://schemas.openxmlformats.org/officeDocument/2006/relationships/image" Target="../media/image68.emf"/><Relationship Id="rId7" Type="http://schemas.openxmlformats.org/officeDocument/2006/relationships/image" Target="../media/image69.emf"/><Relationship Id="rId8" Type="http://schemas.openxmlformats.org/officeDocument/2006/relationships/image" Target="../media/image70.emf"/><Relationship Id="rId9" Type="http://schemas.openxmlformats.org/officeDocument/2006/relationships/image" Target="../media/image74.emf"/><Relationship Id="rId10" Type="http://schemas.openxmlformats.org/officeDocument/2006/relationships/image" Target="../media/image7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82.emf"/><Relationship Id="rId13" Type="http://schemas.openxmlformats.org/officeDocument/2006/relationships/image" Target="../media/image79.emf"/><Relationship Id="rId14" Type="http://schemas.openxmlformats.org/officeDocument/2006/relationships/image" Target="../media/image80.emf"/><Relationship Id="rId15" Type="http://schemas.openxmlformats.org/officeDocument/2006/relationships/image" Target="../media/image72.emf"/><Relationship Id="rId16" Type="http://schemas.openxmlformats.org/officeDocument/2006/relationships/image" Target="../media/image73.emf"/><Relationship Id="rId17" Type="http://schemas.openxmlformats.org/officeDocument/2006/relationships/image" Target="../media/image83.emf"/><Relationship Id="rId18" Type="http://schemas.openxmlformats.org/officeDocument/2006/relationships/image" Target="../media/image81.emf"/><Relationship Id="rId1" Type="http://schemas.openxmlformats.org/officeDocument/2006/relationships/slideLayout" Target="../slideLayouts/slideLayout34.xml"/><Relationship Id="rId2" Type="http://schemas.openxmlformats.org/officeDocument/2006/relationships/image" Target="../media/image67.emf"/><Relationship Id="rId3" Type="http://schemas.openxmlformats.org/officeDocument/2006/relationships/image" Target="../media/image68.emf"/><Relationship Id="rId4" Type="http://schemas.openxmlformats.org/officeDocument/2006/relationships/image" Target="../media/image69.emf"/><Relationship Id="rId5" Type="http://schemas.openxmlformats.org/officeDocument/2006/relationships/image" Target="../media/image70.emf"/><Relationship Id="rId6" Type="http://schemas.openxmlformats.org/officeDocument/2006/relationships/image" Target="../media/image71.emf"/><Relationship Id="rId7" Type="http://schemas.openxmlformats.org/officeDocument/2006/relationships/image" Target="../media/image74.emf"/><Relationship Id="rId8" Type="http://schemas.openxmlformats.org/officeDocument/2006/relationships/image" Target="../media/image75.emf"/><Relationship Id="rId9" Type="http://schemas.openxmlformats.org/officeDocument/2006/relationships/image" Target="../media/image76.emf"/><Relationship Id="rId10" Type="http://schemas.openxmlformats.org/officeDocument/2006/relationships/image" Target="../media/image77.emf"/></Relationships>
</file>

<file path=ppt/slides/_rels/slide25.xml.rels><?xml version="1.0" encoding="UTF-8" standalone="yes"?>
<Relationships xmlns="http://schemas.openxmlformats.org/package/2006/relationships"><Relationship Id="rId9" Type="http://schemas.openxmlformats.org/officeDocument/2006/relationships/image" Target="../media/image69.emf"/><Relationship Id="rId20" Type="http://schemas.openxmlformats.org/officeDocument/2006/relationships/image" Target="../media/image83.emf"/><Relationship Id="rId21" Type="http://schemas.openxmlformats.org/officeDocument/2006/relationships/image" Target="../media/image81.emf"/><Relationship Id="rId10" Type="http://schemas.openxmlformats.org/officeDocument/2006/relationships/image" Target="../media/image74.emf"/><Relationship Id="rId11" Type="http://schemas.openxmlformats.org/officeDocument/2006/relationships/image" Target="../media/image75.emf"/><Relationship Id="rId12" Type="http://schemas.openxmlformats.org/officeDocument/2006/relationships/image" Target="../media/image76.emf"/><Relationship Id="rId13" Type="http://schemas.openxmlformats.org/officeDocument/2006/relationships/image" Target="../media/image77.emf"/><Relationship Id="rId14" Type="http://schemas.openxmlformats.org/officeDocument/2006/relationships/image" Target="../media/image78.png"/><Relationship Id="rId15" Type="http://schemas.openxmlformats.org/officeDocument/2006/relationships/image" Target="../media/image82.emf"/><Relationship Id="rId16" Type="http://schemas.openxmlformats.org/officeDocument/2006/relationships/image" Target="../media/image79.emf"/><Relationship Id="rId17" Type="http://schemas.openxmlformats.org/officeDocument/2006/relationships/image" Target="../media/image80.emf"/><Relationship Id="rId18" Type="http://schemas.openxmlformats.org/officeDocument/2006/relationships/image" Target="../media/image85.emf"/><Relationship Id="rId19" Type="http://schemas.openxmlformats.org/officeDocument/2006/relationships/image" Target="../media/image86.emf"/><Relationship Id="rId1" Type="http://schemas.openxmlformats.org/officeDocument/2006/relationships/slideLayout" Target="../slideLayouts/slideLayout34.xml"/><Relationship Id="rId2" Type="http://schemas.openxmlformats.org/officeDocument/2006/relationships/image" Target="../media/image84.emf"/><Relationship Id="rId3" Type="http://schemas.openxmlformats.org/officeDocument/2006/relationships/image" Target="../media/image70.emf"/><Relationship Id="rId4" Type="http://schemas.openxmlformats.org/officeDocument/2006/relationships/image" Target="../media/image71.emf"/><Relationship Id="rId5" Type="http://schemas.openxmlformats.org/officeDocument/2006/relationships/image" Target="../media/image72.emf"/><Relationship Id="rId6" Type="http://schemas.openxmlformats.org/officeDocument/2006/relationships/image" Target="../media/image73.emf"/><Relationship Id="rId7" Type="http://schemas.openxmlformats.org/officeDocument/2006/relationships/image" Target="../media/image67.emf"/><Relationship Id="rId8" Type="http://schemas.openxmlformats.org/officeDocument/2006/relationships/image" Target="../media/image68.emf"/></Relationships>
</file>

<file path=ppt/slides/_rels/slide26.xml.rels><?xml version="1.0" encoding="UTF-8" standalone="yes"?>
<Relationships xmlns="http://schemas.openxmlformats.org/package/2006/relationships"><Relationship Id="rId9" Type="http://schemas.openxmlformats.org/officeDocument/2006/relationships/image" Target="../media/image88.emf"/><Relationship Id="rId20" Type="http://schemas.openxmlformats.org/officeDocument/2006/relationships/image" Target="../media/image85.emf"/><Relationship Id="rId21" Type="http://schemas.openxmlformats.org/officeDocument/2006/relationships/image" Target="../media/image86.emf"/><Relationship Id="rId22" Type="http://schemas.openxmlformats.org/officeDocument/2006/relationships/image" Target="../media/image83.emf"/><Relationship Id="rId23" Type="http://schemas.openxmlformats.org/officeDocument/2006/relationships/image" Target="../media/image81.emf"/><Relationship Id="rId10" Type="http://schemas.openxmlformats.org/officeDocument/2006/relationships/image" Target="../media/image67.emf"/><Relationship Id="rId11" Type="http://schemas.openxmlformats.org/officeDocument/2006/relationships/image" Target="../media/image74.emf"/><Relationship Id="rId12" Type="http://schemas.openxmlformats.org/officeDocument/2006/relationships/image" Target="../media/image75.emf"/><Relationship Id="rId13" Type="http://schemas.openxmlformats.org/officeDocument/2006/relationships/image" Target="../media/image76.emf"/><Relationship Id="rId14" Type="http://schemas.openxmlformats.org/officeDocument/2006/relationships/image" Target="../media/image77.emf"/><Relationship Id="rId15" Type="http://schemas.openxmlformats.org/officeDocument/2006/relationships/image" Target="../media/image78.png"/><Relationship Id="rId16" Type="http://schemas.openxmlformats.org/officeDocument/2006/relationships/image" Target="../media/image79.emf"/><Relationship Id="rId17" Type="http://schemas.openxmlformats.org/officeDocument/2006/relationships/image" Target="../media/image80.emf"/><Relationship Id="rId18" Type="http://schemas.openxmlformats.org/officeDocument/2006/relationships/image" Target="../media/image89.emf"/><Relationship Id="rId19" Type="http://schemas.openxmlformats.org/officeDocument/2006/relationships/image" Target="../media/image90.emf"/><Relationship Id="rId1" Type="http://schemas.openxmlformats.org/officeDocument/2006/relationships/slideLayout" Target="../slideLayouts/slideLayout34.xml"/><Relationship Id="rId2" Type="http://schemas.openxmlformats.org/officeDocument/2006/relationships/image" Target="../media/image84.emf"/><Relationship Id="rId3" Type="http://schemas.openxmlformats.org/officeDocument/2006/relationships/image" Target="../media/image72.emf"/><Relationship Id="rId4" Type="http://schemas.openxmlformats.org/officeDocument/2006/relationships/image" Target="../media/image73.emf"/><Relationship Id="rId5" Type="http://schemas.openxmlformats.org/officeDocument/2006/relationships/image" Target="../media/image68.emf"/><Relationship Id="rId6" Type="http://schemas.openxmlformats.org/officeDocument/2006/relationships/image" Target="../media/image71.emf"/><Relationship Id="rId7" Type="http://schemas.openxmlformats.org/officeDocument/2006/relationships/image" Target="../media/image87.emf"/><Relationship Id="rId8" Type="http://schemas.openxmlformats.org/officeDocument/2006/relationships/image" Target="../media/image82.emf"/></Relationships>
</file>

<file path=ppt/slides/_rels/slide27.xml.rels><?xml version="1.0" encoding="UTF-8" standalone="yes"?>
<Relationships xmlns="http://schemas.openxmlformats.org/package/2006/relationships"><Relationship Id="rId9" Type="http://schemas.openxmlformats.org/officeDocument/2006/relationships/image" Target="../media/image67.emf"/><Relationship Id="rId20" Type="http://schemas.openxmlformats.org/officeDocument/2006/relationships/image" Target="../media/image83.emf"/><Relationship Id="rId21" Type="http://schemas.openxmlformats.org/officeDocument/2006/relationships/image" Target="../media/image81.emf"/><Relationship Id="rId10" Type="http://schemas.openxmlformats.org/officeDocument/2006/relationships/image" Target="../media/image74.emf"/><Relationship Id="rId11" Type="http://schemas.openxmlformats.org/officeDocument/2006/relationships/image" Target="../media/image75.emf"/><Relationship Id="rId12" Type="http://schemas.openxmlformats.org/officeDocument/2006/relationships/image" Target="../media/image76.emf"/><Relationship Id="rId13" Type="http://schemas.openxmlformats.org/officeDocument/2006/relationships/image" Target="../media/image77.emf"/><Relationship Id="rId14" Type="http://schemas.openxmlformats.org/officeDocument/2006/relationships/image" Target="../media/image78.png"/><Relationship Id="rId15" Type="http://schemas.openxmlformats.org/officeDocument/2006/relationships/image" Target="../media/image79.emf"/><Relationship Id="rId16" Type="http://schemas.openxmlformats.org/officeDocument/2006/relationships/image" Target="../media/image80.emf"/><Relationship Id="rId17" Type="http://schemas.openxmlformats.org/officeDocument/2006/relationships/image" Target="../media/image89.emf"/><Relationship Id="rId18" Type="http://schemas.openxmlformats.org/officeDocument/2006/relationships/image" Target="../media/image90.emf"/><Relationship Id="rId19" Type="http://schemas.openxmlformats.org/officeDocument/2006/relationships/image" Target="../media/image85.emf"/><Relationship Id="rId1" Type="http://schemas.openxmlformats.org/officeDocument/2006/relationships/slideLayout" Target="../slideLayouts/slideLayout34.xml"/><Relationship Id="rId2" Type="http://schemas.openxmlformats.org/officeDocument/2006/relationships/image" Target="../media/image68.emf"/><Relationship Id="rId3" Type="http://schemas.openxmlformats.org/officeDocument/2006/relationships/image" Target="../media/image84.emf"/><Relationship Id="rId4" Type="http://schemas.openxmlformats.org/officeDocument/2006/relationships/image" Target="../media/image71.emf"/><Relationship Id="rId5" Type="http://schemas.openxmlformats.org/officeDocument/2006/relationships/image" Target="../media/image87.emf"/><Relationship Id="rId6" Type="http://schemas.openxmlformats.org/officeDocument/2006/relationships/image" Target="../media/image88.emf"/><Relationship Id="rId7" Type="http://schemas.openxmlformats.org/officeDocument/2006/relationships/image" Target="../media/image73.emf"/><Relationship Id="rId8" Type="http://schemas.openxmlformats.org/officeDocument/2006/relationships/image" Target="../media/image7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jpeg"/><Relationship Id="rId7" Type="http://schemas.openxmlformats.org/officeDocument/2006/relationships/image" Target="../media/image95.png"/><Relationship Id="rId8" Type="http://schemas.openxmlformats.org/officeDocument/2006/relationships/image" Target="../media/image96.png"/><Relationship Id="rId9" Type="http://schemas.openxmlformats.org/officeDocument/2006/relationships/image" Target="../media/image97.png"/><Relationship Id="rId10" Type="http://schemas.openxmlformats.org/officeDocument/2006/relationships/image" Target="../media/image98.png"/><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9" Type="http://schemas.openxmlformats.org/officeDocument/2006/relationships/image" Target="../media/image75.emf"/><Relationship Id="rId20" Type="http://schemas.openxmlformats.org/officeDocument/2006/relationships/image" Target="../media/image102.emf"/><Relationship Id="rId21" Type="http://schemas.openxmlformats.org/officeDocument/2006/relationships/image" Target="../media/image103.emf"/><Relationship Id="rId22" Type="http://schemas.openxmlformats.org/officeDocument/2006/relationships/image" Target="../media/image104.emf"/><Relationship Id="rId23" Type="http://schemas.openxmlformats.org/officeDocument/2006/relationships/image" Target="../media/image81.emf"/><Relationship Id="rId10" Type="http://schemas.openxmlformats.org/officeDocument/2006/relationships/image" Target="../media/image76.emf"/><Relationship Id="rId11" Type="http://schemas.openxmlformats.org/officeDocument/2006/relationships/image" Target="../media/image77.emf"/><Relationship Id="rId12" Type="http://schemas.openxmlformats.org/officeDocument/2006/relationships/image" Target="../media/image78.png"/><Relationship Id="rId13" Type="http://schemas.openxmlformats.org/officeDocument/2006/relationships/image" Target="../media/image82.emf"/><Relationship Id="rId14" Type="http://schemas.openxmlformats.org/officeDocument/2006/relationships/image" Target="../media/image79.emf"/><Relationship Id="rId15" Type="http://schemas.openxmlformats.org/officeDocument/2006/relationships/image" Target="../media/image80.emf"/><Relationship Id="rId16" Type="http://schemas.openxmlformats.org/officeDocument/2006/relationships/image" Target="../media/image100.emf"/><Relationship Id="rId17" Type="http://schemas.openxmlformats.org/officeDocument/2006/relationships/image" Target="../media/image101.emf"/><Relationship Id="rId18" Type="http://schemas.openxmlformats.org/officeDocument/2006/relationships/image" Target="../media/image72.emf"/><Relationship Id="rId19" Type="http://schemas.openxmlformats.org/officeDocument/2006/relationships/image" Target="../media/image73.emf"/><Relationship Id="rId1" Type="http://schemas.openxmlformats.org/officeDocument/2006/relationships/slideLayout" Target="../slideLayouts/slideLayout5.xml"/><Relationship Id="rId2" Type="http://schemas.openxmlformats.org/officeDocument/2006/relationships/image" Target="../media/image99.emf"/><Relationship Id="rId3" Type="http://schemas.openxmlformats.org/officeDocument/2006/relationships/image" Target="../media/image67.emf"/><Relationship Id="rId4" Type="http://schemas.openxmlformats.org/officeDocument/2006/relationships/image" Target="../media/image68.emf"/><Relationship Id="rId5" Type="http://schemas.openxmlformats.org/officeDocument/2006/relationships/image" Target="../media/image69.emf"/><Relationship Id="rId6" Type="http://schemas.openxmlformats.org/officeDocument/2006/relationships/image" Target="../media/image70.emf"/><Relationship Id="rId7" Type="http://schemas.openxmlformats.org/officeDocument/2006/relationships/image" Target="../media/image71.emf"/><Relationship Id="rId8" Type="http://schemas.openxmlformats.org/officeDocument/2006/relationships/image" Target="../media/image74.emf"/></Relationships>
</file>

<file path=ppt/slides/_rels/slide31.xml.rels><?xml version="1.0" encoding="UTF-8" standalone="yes"?>
<Relationships xmlns="http://schemas.openxmlformats.org/package/2006/relationships"><Relationship Id="rId9" Type="http://schemas.openxmlformats.org/officeDocument/2006/relationships/image" Target="../media/image69.emf"/><Relationship Id="rId20" Type="http://schemas.openxmlformats.org/officeDocument/2006/relationships/image" Target="../media/image102.emf"/><Relationship Id="rId21" Type="http://schemas.openxmlformats.org/officeDocument/2006/relationships/image" Target="../media/image103.emf"/><Relationship Id="rId22" Type="http://schemas.openxmlformats.org/officeDocument/2006/relationships/image" Target="../media/image104.emf"/><Relationship Id="rId23" Type="http://schemas.openxmlformats.org/officeDocument/2006/relationships/image" Target="../media/image107.emf"/><Relationship Id="rId24" Type="http://schemas.openxmlformats.org/officeDocument/2006/relationships/image" Target="../media/image108.emf"/><Relationship Id="rId25" Type="http://schemas.openxmlformats.org/officeDocument/2006/relationships/image" Target="../media/image109.emf"/><Relationship Id="rId26" Type="http://schemas.openxmlformats.org/officeDocument/2006/relationships/image" Target="../media/image81.emf"/><Relationship Id="rId10" Type="http://schemas.openxmlformats.org/officeDocument/2006/relationships/image" Target="../media/image74.emf"/><Relationship Id="rId11" Type="http://schemas.openxmlformats.org/officeDocument/2006/relationships/image" Target="../media/image76.emf"/><Relationship Id="rId12" Type="http://schemas.openxmlformats.org/officeDocument/2006/relationships/image" Target="../media/image77.emf"/><Relationship Id="rId13" Type="http://schemas.openxmlformats.org/officeDocument/2006/relationships/image" Target="../media/image78.png"/><Relationship Id="rId14" Type="http://schemas.openxmlformats.org/officeDocument/2006/relationships/image" Target="../media/image79.emf"/><Relationship Id="rId15" Type="http://schemas.openxmlformats.org/officeDocument/2006/relationships/image" Target="../media/image80.emf"/><Relationship Id="rId16" Type="http://schemas.openxmlformats.org/officeDocument/2006/relationships/image" Target="../media/image100.emf"/><Relationship Id="rId17" Type="http://schemas.openxmlformats.org/officeDocument/2006/relationships/image" Target="../media/image72.emf"/><Relationship Id="rId18" Type="http://schemas.openxmlformats.org/officeDocument/2006/relationships/image" Target="../media/image73.emf"/><Relationship Id="rId19" Type="http://schemas.openxmlformats.org/officeDocument/2006/relationships/image" Target="../media/image106.emf"/><Relationship Id="rId1" Type="http://schemas.openxmlformats.org/officeDocument/2006/relationships/slideLayout" Target="../slideLayouts/slideLayout5.xml"/><Relationship Id="rId2" Type="http://schemas.openxmlformats.org/officeDocument/2006/relationships/image" Target="../media/image67.emf"/><Relationship Id="rId3" Type="http://schemas.openxmlformats.org/officeDocument/2006/relationships/image" Target="../media/image105.emf"/><Relationship Id="rId4" Type="http://schemas.openxmlformats.org/officeDocument/2006/relationships/image" Target="../media/image99.emf"/><Relationship Id="rId5" Type="http://schemas.openxmlformats.org/officeDocument/2006/relationships/image" Target="../media/image75.emf"/><Relationship Id="rId6" Type="http://schemas.openxmlformats.org/officeDocument/2006/relationships/image" Target="../media/image71.emf"/><Relationship Id="rId7" Type="http://schemas.openxmlformats.org/officeDocument/2006/relationships/image" Target="../media/image101.emf"/><Relationship Id="rId8" Type="http://schemas.openxmlformats.org/officeDocument/2006/relationships/image" Target="../media/image6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1" Type="http://schemas.openxmlformats.org/officeDocument/2006/relationships/image" Target="../media/image112.emf"/><Relationship Id="rId12" Type="http://schemas.openxmlformats.org/officeDocument/2006/relationships/image" Target="../media/image113.emf"/><Relationship Id="rId13" Type="http://schemas.openxmlformats.org/officeDocument/2006/relationships/image" Target="../media/image114.emf"/><Relationship Id="rId14" Type="http://schemas.openxmlformats.org/officeDocument/2006/relationships/image" Target="../media/image35.emf"/><Relationship Id="rId15" Type="http://schemas.openxmlformats.org/officeDocument/2006/relationships/image" Target="../media/image115.emf"/><Relationship Id="rId1" Type="http://schemas.openxmlformats.org/officeDocument/2006/relationships/slideLayout" Target="../slideLayouts/slideLayout26.xml"/><Relationship Id="rId2" Type="http://schemas.openxmlformats.org/officeDocument/2006/relationships/image" Target="../media/image110.emf"/><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29.emf"/><Relationship Id="rId6" Type="http://schemas.openxmlformats.org/officeDocument/2006/relationships/image" Target="../media/image32.emf"/><Relationship Id="rId7" Type="http://schemas.openxmlformats.org/officeDocument/2006/relationships/image" Target="../media/image31.emf"/><Relationship Id="rId8" Type="http://schemas.openxmlformats.org/officeDocument/2006/relationships/image" Target="../media/image33.emf"/><Relationship Id="rId9" Type="http://schemas.openxmlformats.org/officeDocument/2006/relationships/image" Target="../media/image34.emf"/><Relationship Id="rId10" Type="http://schemas.openxmlformats.org/officeDocument/2006/relationships/image" Target="../media/image111.emf"/></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emf"/><Relationship Id="rId6" Type="http://schemas.openxmlformats.org/officeDocument/2006/relationships/image" Target="../media/image25.emf"/><Relationship Id="rId7" Type="http://schemas.openxmlformats.org/officeDocument/2006/relationships/image" Target="../media/image26.emf"/><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91.png"/><Relationship Id="rId8" Type="http://schemas.openxmlformats.org/officeDocument/2006/relationships/image" Target="../media/image121.png"/><Relationship Id="rId1" Type="http://schemas.openxmlformats.org/officeDocument/2006/relationships/slideLayout" Target="../slideLayouts/slideLayout16.xml"/><Relationship Id="rId2" Type="http://schemas.openxmlformats.org/officeDocument/2006/relationships/image" Target="../media/image1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5.emf"/></Relationships>
</file>

<file path=ppt/slides/_rels/slide43.xml.rels><?xml version="1.0" encoding="UTF-8" standalone="yes"?>
<Relationships xmlns="http://schemas.openxmlformats.org/package/2006/relationships"><Relationship Id="rId9" Type="http://schemas.openxmlformats.org/officeDocument/2006/relationships/image" Target="../media/image125.emf"/><Relationship Id="rId20" Type="http://schemas.openxmlformats.org/officeDocument/2006/relationships/image" Target="../media/image130.emf"/><Relationship Id="rId21" Type="http://schemas.openxmlformats.org/officeDocument/2006/relationships/image" Target="../media/image131.emf"/><Relationship Id="rId22" Type="http://schemas.openxmlformats.org/officeDocument/2006/relationships/image" Target="../media/image132.emf"/><Relationship Id="rId10" Type="http://schemas.openxmlformats.org/officeDocument/2006/relationships/image" Target="../media/image31.emf"/><Relationship Id="rId11" Type="http://schemas.openxmlformats.org/officeDocument/2006/relationships/image" Target="../media/image53.emf"/><Relationship Id="rId12" Type="http://schemas.openxmlformats.org/officeDocument/2006/relationships/image" Target="../media/image33.emf"/><Relationship Id="rId13" Type="http://schemas.openxmlformats.org/officeDocument/2006/relationships/image" Target="../media/image34.emf"/><Relationship Id="rId14" Type="http://schemas.openxmlformats.org/officeDocument/2006/relationships/image" Target="../media/image35.emf"/><Relationship Id="rId15" Type="http://schemas.openxmlformats.org/officeDocument/2006/relationships/image" Target="../media/image115.emf"/><Relationship Id="rId16" Type="http://schemas.openxmlformats.org/officeDocument/2006/relationships/image" Target="../media/image126.emf"/><Relationship Id="rId17" Type="http://schemas.openxmlformats.org/officeDocument/2006/relationships/image" Target="../media/image127.emf"/><Relationship Id="rId18" Type="http://schemas.openxmlformats.org/officeDocument/2006/relationships/image" Target="../media/image128.emf"/><Relationship Id="rId19" Type="http://schemas.openxmlformats.org/officeDocument/2006/relationships/image" Target="../media/image129.emf"/><Relationship Id="rId1" Type="http://schemas.openxmlformats.org/officeDocument/2006/relationships/slideLayout" Target="../slideLayouts/slideLayout85.xml"/><Relationship Id="rId2" Type="http://schemas.openxmlformats.org/officeDocument/2006/relationships/image" Target="../media/image27.emf"/><Relationship Id="rId3" Type="http://schemas.openxmlformats.org/officeDocument/2006/relationships/image" Target="../media/image122.emf"/><Relationship Id="rId4" Type="http://schemas.openxmlformats.org/officeDocument/2006/relationships/image" Target="../media/image28.emf"/><Relationship Id="rId5" Type="http://schemas.openxmlformats.org/officeDocument/2006/relationships/image" Target="../media/image29.emf"/><Relationship Id="rId6" Type="http://schemas.openxmlformats.org/officeDocument/2006/relationships/image" Target="../media/image32.emf"/><Relationship Id="rId7" Type="http://schemas.openxmlformats.org/officeDocument/2006/relationships/image" Target="../media/image123.emf"/><Relationship Id="rId8" Type="http://schemas.openxmlformats.org/officeDocument/2006/relationships/image" Target="../media/image124.emf"/></Relationships>
</file>

<file path=ppt/slides/_rels/slide44.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23.png"/><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6.emf"/></Relationships>
</file>

<file path=ppt/slides/_rels/slide48.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image" Target="../media/image137.png"/><Relationship Id="rId7" Type="http://schemas.openxmlformats.org/officeDocument/2006/relationships/image" Target="../media/image138.png"/><Relationship Id="rId8" Type="http://schemas.openxmlformats.org/officeDocument/2006/relationships/image" Target="../media/image139.png"/><Relationship Id="rId9" Type="http://schemas.openxmlformats.org/officeDocument/2006/relationships/image" Target="../media/image140.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emf"/><Relationship Id="rId5" Type="http://schemas.openxmlformats.org/officeDocument/2006/relationships/image" Target="../media/image26.emf"/><Relationship Id="rId6" Type="http://schemas.openxmlformats.org/officeDocument/2006/relationships/image" Target="../media/image25.emf"/><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41.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42.png"/><Relationship Id="rId4" Type="http://schemas.openxmlformats.org/officeDocument/2006/relationships/image" Target="../media/image143.png"/><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hyperlink" Target="https://tryappservice.azure.com/" TargetMode="External"/></Relationships>
</file>

<file path=ppt/slides/_rels/slide6.xml.rels><?xml version="1.0" encoding="UTF-8" standalone="yes"?>
<Relationships xmlns="http://schemas.openxmlformats.org/package/2006/relationships"><Relationship Id="rId11" Type="http://schemas.openxmlformats.org/officeDocument/2006/relationships/image" Target="../media/image35.emf"/><Relationship Id="rId12" Type="http://schemas.openxmlformats.org/officeDocument/2006/relationships/image" Target="../media/image36.emf"/><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31.emf"/><Relationship Id="rId8" Type="http://schemas.openxmlformats.org/officeDocument/2006/relationships/image" Target="../media/image32.emf"/><Relationship Id="rId9" Type="http://schemas.openxmlformats.org/officeDocument/2006/relationships/image" Target="../media/image33.emf"/><Relationship Id="rId10" Type="http://schemas.openxmlformats.org/officeDocument/2006/relationships/image" Target="../media/image34.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3" Type="http://schemas.openxmlformats.org/officeDocument/2006/relationships/image" Target="../media/image144.png"/><Relationship Id="rId4" Type="http://schemas.openxmlformats.org/officeDocument/2006/relationships/image" Target="../media/image145.png"/><Relationship Id="rId1" Type="http://schemas.openxmlformats.org/officeDocument/2006/relationships/slideLayout" Target="../slideLayouts/slideLayout28.xml"/><Relationship Id="rId2" Type="http://schemas.openxmlformats.org/officeDocument/2006/relationships/notesSlide" Target="../notesSlides/notesSlide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23.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emf"/><Relationship Id="rId10" Type="http://schemas.openxmlformats.org/officeDocument/2006/relationships/image" Target="../media/image40.emf"/><Relationship Id="rId11"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a:t>
            </a:r>
            <a:r>
              <a:rPr lang="en-US" smtClean="0"/>
              <a:t>Web </a:t>
            </a:r>
            <a:r>
              <a:rPr lang="en-US" dirty="0"/>
              <a:t>Apps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algn="ctr" defTabSz="878526">
              <a:spcAft>
                <a:spcPts val="588"/>
              </a:spcAft>
            </a:pPr>
            <a:r>
              <a:rPr lang="en-US" sz="2353" dirty="0">
                <a:solidFill>
                  <a:srgbClr val="FFFFFF"/>
                </a:solidFill>
                <a:latin typeface="Segoe UI Light"/>
              </a:rPr>
              <a:t>Web apps run as-is</a:t>
            </a:r>
          </a:p>
          <a:p>
            <a:pPr algn="ctr" defTabSz="878526">
              <a:spcAft>
                <a:spcPts val="588"/>
              </a:spcAft>
            </a:pPr>
            <a:r>
              <a:rPr lang="en-US" sz="2353" dirty="0">
                <a:solidFill>
                  <a:srgbClr val="FFFFFF"/>
                </a:solidFill>
                <a:latin typeface="Segoe UI Light"/>
              </a:rPr>
              <a:t>no changes required</a:t>
            </a:r>
          </a:p>
        </p:txBody>
      </p:sp>
    </p:spTree>
    <p:extLst>
      <p:ext uri="{BB962C8B-B14F-4D97-AF65-F5344CB8AC3E}">
        <p14:creationId xmlns:p14="http://schemas.microsoft.com/office/powerpoint/2010/main" val="247925395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prstClr val="white"/>
                  </a:solidFill>
                  <a:latin typeface="Segoe UI Light"/>
                </a:rPr>
                <a:t>MSDeploy</a:t>
              </a:r>
              <a:endParaRPr lang="en-US" sz="2400" dirty="0">
                <a:solidFill>
                  <a:prstClr val="white"/>
                </a:solidFill>
                <a:latin typeface="Segoe UI Light"/>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App Service Web App</a:t>
            </a:r>
            <a:endParaRPr lang="en-US" sz="2800" dirty="0">
              <a:solidFill>
                <a:prstClr val="white"/>
              </a:solidFill>
            </a:endParaRPr>
          </a:p>
        </p:txBody>
      </p:sp>
    </p:spTree>
    <p:extLst>
      <p:ext uri="{BB962C8B-B14F-4D97-AF65-F5344CB8AC3E}">
        <p14:creationId xmlns:p14="http://schemas.microsoft.com/office/powerpoint/2010/main" val="421708662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smtClean="0"/>
              <a:t>Creating a Web App</a:t>
            </a:r>
            <a:endParaRPr lang="en-US" dirty="0"/>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pPr algn="r"/>
            <a:r>
              <a:rPr lang="en-US" sz="3600" dirty="0">
                <a:solidFill>
                  <a:prstClr val="white"/>
                </a:solidFill>
              </a:rPr>
              <a:t>App Service Web App Architecture</a:t>
            </a: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 ARR)</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Continuous </a:t>
            </a:r>
            <a:r>
              <a:rPr lang="en-US" dirty="0" smtClean="0"/>
              <a:t>Delivery with App Service</a:t>
            </a:r>
            <a:endParaRPr lang="en-US" dirty="0"/>
          </a:p>
        </p:txBody>
      </p:sp>
    </p:spTree>
    <p:extLst>
      <p:ext uri="{BB962C8B-B14F-4D97-AF65-F5344CB8AC3E}">
        <p14:creationId xmlns:p14="http://schemas.microsoft.com/office/powerpoint/2010/main" val="26438163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1" name="Picture 10"/>
          <p:cNvPicPr>
            <a:picLocks noChangeAspect="1"/>
          </p:cNvPicPr>
          <p:nvPr/>
        </p:nvPicPr>
        <p:blipFill>
          <a:blip r:embed="rId4"/>
          <a:stretch>
            <a:fillRect/>
          </a:stretch>
        </p:blipFill>
        <p:spPr>
          <a:xfrm>
            <a:off x="8425026" y="1576271"/>
            <a:ext cx="705559" cy="455639"/>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grpSp>
        <p:nvGrpSpPr>
          <p:cNvPr id="4" name="Group 3"/>
          <p:cNvGrpSpPr/>
          <p:nvPr/>
        </p:nvGrpSpPr>
        <p:grpSpPr>
          <a:xfrm>
            <a:off x="6646516" y="1249458"/>
            <a:ext cx="3145840" cy="1995720"/>
            <a:chOff x="6779791" y="1274016"/>
            <a:chExt cx="3208921" cy="2035738"/>
          </a:xfrm>
        </p:grpSpPr>
        <p:pic>
          <p:nvPicPr>
            <p:cNvPr id="23" name="Picture 22"/>
            <p:cNvPicPr>
              <a:picLocks noChangeAspect="1"/>
            </p:cNvPicPr>
            <p:nvPr/>
          </p:nvPicPr>
          <p:blipFill>
            <a:blip r:embed="rId7"/>
            <a:stretch>
              <a:fillRect/>
            </a:stretch>
          </p:blipFill>
          <p:spPr>
            <a:xfrm>
              <a:off x="7232959" y="1274016"/>
              <a:ext cx="2755753" cy="1793693"/>
            </a:xfrm>
            <a:prstGeom prst="rect">
              <a:avLst/>
            </a:prstGeom>
          </p:spPr>
        </p:pic>
        <p:pic>
          <p:nvPicPr>
            <p:cNvPr id="20" name="Picture 19"/>
            <p:cNvPicPr>
              <a:picLocks noChangeAspect="1"/>
            </p:cNvPicPr>
            <p:nvPr/>
          </p:nvPicPr>
          <p:blipFill>
            <a:blip r:embed="rId8"/>
            <a:stretch>
              <a:fillRect/>
            </a:stretch>
          </p:blipFill>
          <p:spPr>
            <a:xfrm>
              <a:off x="8437986" y="2473001"/>
              <a:ext cx="1295714" cy="836753"/>
            </a:xfrm>
            <a:prstGeom prst="rect">
              <a:avLst/>
            </a:prstGeom>
          </p:spPr>
        </p:pic>
        <p:pic>
          <p:nvPicPr>
            <p:cNvPr id="21" name="Picture 20"/>
            <p:cNvPicPr>
              <a:picLocks noChangeAspect="1"/>
            </p:cNvPicPr>
            <p:nvPr/>
          </p:nvPicPr>
          <p:blipFill>
            <a:blip r:embed="rId9"/>
            <a:stretch>
              <a:fillRect/>
            </a:stretch>
          </p:blipFill>
          <p:spPr>
            <a:xfrm>
              <a:off x="7576388" y="1925096"/>
              <a:ext cx="1295714" cy="836753"/>
            </a:xfrm>
            <a:prstGeom prst="rect">
              <a:avLst/>
            </a:prstGeom>
          </p:spPr>
        </p:pic>
        <p:pic>
          <p:nvPicPr>
            <p:cNvPr id="22" name="Picture 21"/>
            <p:cNvPicPr>
              <a:picLocks noChangeAspect="1"/>
            </p:cNvPicPr>
            <p:nvPr/>
          </p:nvPicPr>
          <p:blipFill>
            <a:blip r:embed="rId10"/>
            <a:stretch>
              <a:fillRect/>
            </a:stretch>
          </p:blipFill>
          <p:spPr>
            <a:xfrm>
              <a:off x="6779791" y="1397058"/>
              <a:ext cx="1295714" cy="836753"/>
            </a:xfrm>
            <a:prstGeom prst="rect">
              <a:avLst/>
            </a:prstGeom>
          </p:spPr>
        </p:pic>
      </p:grpSp>
      <p:pic>
        <p:nvPicPr>
          <p:cNvPr id="26" name="Picture 25"/>
          <p:cNvPicPr>
            <a:picLocks noChangeAspect="1"/>
          </p:cNvPicPr>
          <p:nvPr/>
        </p:nvPicPr>
        <p:blipFill>
          <a:blip r:embed="rId11"/>
          <a:stretch>
            <a:fillRect/>
          </a:stretch>
        </p:blipFill>
        <p:spPr>
          <a:xfrm>
            <a:off x="4923341" y="3671842"/>
            <a:ext cx="1166102" cy="749692"/>
          </a:xfrm>
          <a:prstGeom prst="rect">
            <a:avLst/>
          </a:prstGeom>
        </p:spPr>
      </p:pic>
      <p:pic>
        <p:nvPicPr>
          <p:cNvPr id="30" name="Picture 29"/>
          <p:cNvPicPr>
            <a:picLocks noChangeAspect="1"/>
          </p:cNvPicPr>
          <p:nvPr/>
        </p:nvPicPr>
        <p:blipFill>
          <a:blip r:embed="rId4"/>
          <a:stretch>
            <a:fillRect/>
          </a:stretch>
        </p:blipFill>
        <p:spPr>
          <a:xfrm>
            <a:off x="6816340" y="2583261"/>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Continuous integration</a:t>
            </a:r>
          </a:p>
        </p:txBody>
      </p:sp>
      <p:pic>
        <p:nvPicPr>
          <p:cNvPr id="14" name="Picture 13"/>
          <p:cNvPicPr>
            <a:picLocks noChangeAspect="1"/>
          </p:cNvPicPr>
          <p:nvPr/>
        </p:nvPicPr>
        <p:blipFill>
          <a:blip r:embed="rId12"/>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13"/>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4"/>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5"/>
            <a:stretch>
              <a:fillRect/>
            </a:stretch>
          </p:blipFill>
          <p:spPr>
            <a:xfrm>
              <a:off x="3695028" y="5134866"/>
              <a:ext cx="430559" cy="1145897"/>
            </a:xfrm>
            <a:prstGeom prst="rect">
              <a:avLst/>
            </a:prstGeom>
          </p:spPr>
        </p:pic>
      </p:grpSp>
      <p:pic>
        <p:nvPicPr>
          <p:cNvPr id="24" name="Picture 23"/>
          <p:cNvPicPr>
            <a:picLocks noChangeAspect="1"/>
          </p:cNvPicPr>
          <p:nvPr/>
        </p:nvPicPr>
        <p:blipFill>
          <a:blip r:embed="rId16"/>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600008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4"/>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Continuous Deployment for Web Apps</a:t>
            </a:r>
            <a:endParaRPr lang="en-US" sz="4800"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838332" y="1644939"/>
            <a:ext cx="1861806" cy="646331"/>
          </a:xfrm>
          <a:prstGeom prst="rect">
            <a:avLst/>
          </a:prstGeom>
          <a:noFill/>
        </p:spPr>
        <p:txBody>
          <a:bodyPr wrap="square" rtlCol="0">
            <a:spAutoFit/>
          </a:bodyPr>
          <a:lstStyle/>
          <a:p>
            <a:pPr algn="ctr" defTabSz="896386">
              <a:defRPr/>
            </a:pPr>
            <a:r>
              <a:rPr lang="en-US" kern="0" dirty="0" smtClean="0">
                <a:solidFill>
                  <a:schemeClr val="bg1"/>
                </a:solidFill>
              </a:rPr>
              <a:t>Web App Production Slot</a:t>
            </a:r>
            <a:endParaRPr lang="en-US" kern="0" dirty="0">
              <a:solidFill>
                <a:schemeClr val="bg1"/>
              </a:solidFill>
            </a:endParaRP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smtClean="0">
                <a:solidFill>
                  <a:schemeClr val="bg1"/>
                </a:solidFill>
              </a:rPr>
              <a:t>Source Control / Code Repo  </a:t>
            </a:r>
            <a:endParaRPr lang="en-US" kern="0" dirty="0">
              <a:solidFill>
                <a:schemeClr val="bg1"/>
              </a:solidFill>
            </a:endParaRP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838332" y="5719554"/>
            <a:ext cx="1861806" cy="646331"/>
          </a:xfrm>
          <a:prstGeom prst="rect">
            <a:avLst/>
          </a:prstGeom>
          <a:noFill/>
        </p:spPr>
        <p:txBody>
          <a:bodyPr wrap="square" rtlCol="0">
            <a:spAutoFit/>
          </a:bodyPr>
          <a:lstStyle/>
          <a:p>
            <a:pPr algn="ctr" defTabSz="896386">
              <a:defRPr/>
            </a:pPr>
            <a:r>
              <a:rPr lang="en-US" kern="0" dirty="0" smtClean="0">
                <a:solidFill>
                  <a:schemeClr val="bg1"/>
                </a:solidFill>
              </a:rPr>
              <a:t>Web App Staging Slot</a:t>
            </a:r>
            <a:endParaRPr lang="en-US" kern="0" dirty="0">
              <a:solidFill>
                <a:schemeClr val="bg1"/>
              </a:solidFill>
            </a:endParaRP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smtClean="0">
                <a:solidFill>
                  <a:schemeClr val="bg1"/>
                </a:solidFill>
              </a:rPr>
              <a:t>Commits </a:t>
            </a:r>
            <a:endParaRPr lang="en-US" kern="0" dirty="0">
              <a:solidFill>
                <a:schemeClr val="bg1"/>
              </a:solidFill>
            </a:endParaRP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smtClean="0">
                <a:solidFill>
                  <a:schemeClr val="bg1"/>
                </a:solidFill>
              </a:rPr>
              <a:t>Auto-Swap </a:t>
            </a:r>
            <a:endParaRPr lang="en-US" kern="0" dirty="0">
              <a:solidFill>
                <a:schemeClr val="bg1"/>
              </a:solidFill>
            </a:endParaRP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smtClean="0">
                <a:solidFill>
                  <a:schemeClr val="bg1"/>
                </a:solidFill>
              </a:rPr>
              <a:t>Changes </a:t>
            </a:r>
            <a:endParaRPr lang="en-US" kern="0" dirty="0">
              <a:solidFill>
                <a:schemeClr val="bg1"/>
              </a:solidFill>
            </a:endParaRP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smtClean="0">
                <a:solidFill>
                  <a:schemeClr val="bg1"/>
                </a:solidFill>
              </a:rPr>
              <a:t>Hooks</a:t>
            </a:r>
            <a:endParaRPr lang="en-US" kern="0" dirty="0">
              <a:solidFill>
                <a:schemeClr val="bg1"/>
              </a:solidFill>
            </a:endParaRP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smtClean="0">
                <a:solidFill>
                  <a:schemeClr val="bg1"/>
                </a:solidFill>
              </a:rPr>
              <a:t>Git</a:t>
            </a:r>
            <a:r>
              <a:rPr lang="en-US" kern="0" dirty="0" smtClean="0">
                <a:solidFill>
                  <a:schemeClr val="bg1"/>
                </a:solidFill>
              </a:rPr>
              <a:t> pull</a:t>
            </a:r>
            <a:endParaRPr lang="en-US" kern="0" dirty="0">
              <a:solidFill>
                <a:schemeClr val="bg1"/>
              </a:solidFill>
            </a:endParaRP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smtClean="0">
                <a:solidFill>
                  <a:schemeClr val="bg1"/>
                </a:solidFill>
              </a:rPr>
              <a:t>Developer</a:t>
            </a:r>
            <a:endParaRPr lang="en-US" kern="0" dirty="0">
              <a:solidFill>
                <a:schemeClr val="bg1"/>
              </a:solidFill>
            </a:endParaRP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8562" cy="369332"/>
            </a:xfrm>
            <a:prstGeom prst="rect">
              <a:avLst/>
            </a:prstGeom>
          </p:spPr>
          <p:txBody>
            <a:bodyPr wrap="none">
              <a:spAutoFit/>
            </a:bodyPr>
            <a:lstStyle/>
            <a:p>
              <a:r>
                <a:rPr lang="en-US" dirty="0" smtClean="0">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a:t>
            </a:r>
            <a:r>
              <a:rPr lang="en-US" sz="2800" dirty="0" smtClean="0">
                <a:solidFill>
                  <a:prstClr val="white"/>
                </a:solidFill>
              </a:rPr>
              <a:t>Control for Web/API/Mobile Apps</a:t>
            </a:r>
            <a:endParaRPr lang="en-US" sz="2800" dirty="0">
              <a:solidFill>
                <a:prstClr val="white"/>
              </a:solidFill>
            </a:endParaRP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AutoScale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Redis</a:t>
            </a:r>
            <a:r>
              <a:rPr lang="en-US" sz="4000" dirty="0" smtClean="0">
                <a:solidFill>
                  <a:schemeClr val="bg1"/>
                </a:solidFill>
                <a:latin typeface="+mj-lt"/>
                <a:sym typeface="Wingdings" panose="05000000000000000000" pitchFamily="2" charset="2"/>
              </a:rPr>
              <a:t> Cache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Site Slots</a:t>
            </a:r>
            <a:endParaRPr lang="en-US" sz="8800" dirty="0"/>
          </a:p>
        </p:txBody>
      </p:sp>
    </p:spTree>
    <p:extLst>
      <p:ext uri="{BB962C8B-B14F-4D97-AF65-F5344CB8AC3E}">
        <p14:creationId xmlns:p14="http://schemas.microsoft.com/office/powerpoint/2010/main" val="2966893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2"/>
          <a:stretch>
            <a:fillRect/>
          </a:stretch>
        </p:blipFill>
        <p:spPr>
          <a:xfrm>
            <a:off x="8087219" y="1636202"/>
            <a:ext cx="1507500" cy="978750"/>
          </a:xfrm>
          <a:prstGeom prst="rect">
            <a:avLst/>
          </a:prstGeom>
        </p:spPr>
      </p:pic>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pic>
        <p:nvPicPr>
          <p:cNvPr id="47" name="Picture 46"/>
          <p:cNvPicPr>
            <a:picLocks noChangeAspect="1"/>
          </p:cNvPicPr>
          <p:nvPr/>
        </p:nvPicPr>
        <p:blipFill>
          <a:blip r:embed="rId17"/>
          <a:stretch>
            <a:fillRect/>
          </a:stretch>
        </p:blipFill>
        <p:spPr>
          <a:xfrm>
            <a:off x="4607525" y="3601907"/>
            <a:ext cx="2340000" cy="1473750"/>
          </a:xfrm>
          <a:prstGeom prst="rect">
            <a:avLst/>
          </a:prstGeom>
        </p:spPr>
      </p:pic>
      <p:grpSp>
        <p:nvGrpSpPr>
          <p:cNvPr id="25" name="Group 24"/>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8"/>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57767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pic>
        <p:nvPicPr>
          <p:cNvPr id="18" name="Picture 17"/>
          <p:cNvPicPr>
            <a:picLocks noChangeAspect="1"/>
          </p:cNvPicPr>
          <p:nvPr/>
        </p:nvPicPr>
        <p:blipFill>
          <a:blip r:embed="rId3"/>
          <a:stretch>
            <a:fillRect/>
          </a:stretch>
        </p:blipFill>
        <p:spPr>
          <a:xfrm>
            <a:off x="3412002" y="1562735"/>
            <a:ext cx="6671087" cy="431054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grpSp>
        <p:nvGrpSpPr>
          <p:cNvPr id="48" name="Group 47"/>
          <p:cNvGrpSpPr/>
          <p:nvPr/>
        </p:nvGrpSpPr>
        <p:grpSpPr>
          <a:xfrm>
            <a:off x="5093246" y="606416"/>
            <a:ext cx="2775838" cy="4134755"/>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363" y="4756882"/>
            <a:ext cx="2172796" cy="1400076"/>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5"/>
          <a:stretch>
            <a:fillRect/>
          </a:stretch>
        </p:blipFill>
        <p:spPr>
          <a:xfrm>
            <a:off x="8087219" y="1636202"/>
            <a:ext cx="1507500" cy="978750"/>
          </a:xfrm>
          <a:prstGeom prst="rect">
            <a:avLst/>
          </a:prstGeom>
        </p:spPr>
      </p:pic>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6" name="Picture 45"/>
          <p:cNvPicPr>
            <a:picLocks noChangeAspect="1"/>
          </p:cNvPicPr>
          <p:nvPr/>
        </p:nvPicPr>
        <p:blipFill>
          <a:blip r:embed="rId18"/>
          <a:stretch>
            <a:fillRect/>
          </a:stretch>
        </p:blipFill>
        <p:spPr>
          <a:xfrm>
            <a:off x="6815135" y="2378713"/>
            <a:ext cx="587762" cy="477557"/>
          </a:xfrm>
          <a:prstGeom prst="rect">
            <a:avLst/>
          </a:prstGeom>
        </p:spPr>
      </p:pic>
      <p:pic>
        <p:nvPicPr>
          <p:cNvPr id="47" name="Picture 46"/>
          <p:cNvPicPr>
            <a:picLocks noChangeAspect="1"/>
          </p:cNvPicPr>
          <p:nvPr/>
        </p:nvPicPr>
        <p:blipFill>
          <a:blip r:embed="rId19"/>
          <a:stretch>
            <a:fillRect/>
          </a:stretch>
        </p:blipFill>
        <p:spPr>
          <a:xfrm>
            <a:off x="6616842" y="1624832"/>
            <a:ext cx="2761520" cy="4105186"/>
          </a:xfrm>
          <a:prstGeom prst="rect">
            <a:avLst/>
          </a:prstGeom>
        </p:spPr>
      </p:pic>
      <p:pic>
        <p:nvPicPr>
          <p:cNvPr id="54" name="Picture 53"/>
          <p:cNvPicPr>
            <a:picLocks noChangeAspect="1"/>
          </p:cNvPicPr>
          <p:nvPr/>
        </p:nvPicPr>
        <p:blipFill>
          <a:blip r:embed="rId20"/>
          <a:stretch>
            <a:fillRect/>
          </a:stretch>
        </p:blipFill>
        <p:spPr>
          <a:xfrm>
            <a:off x="4607525" y="3601907"/>
            <a:ext cx="2340000" cy="1473750"/>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92336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grpSp>
        <p:nvGrpSpPr>
          <p:cNvPr id="56" name="Group 55"/>
          <p:cNvGrpSpPr/>
          <p:nvPr/>
        </p:nvGrpSpPr>
        <p:grpSpPr>
          <a:xfrm>
            <a:off x="3716444" y="-338179"/>
            <a:ext cx="2775838" cy="4134755"/>
            <a:chOff x="3719625" y="-351356"/>
            <a:chExt cx="2775838" cy="4134755"/>
          </a:xfrm>
        </p:grpSpPr>
        <p:pic>
          <p:nvPicPr>
            <p:cNvPr id="57" name="Picture 56"/>
            <p:cNvPicPr>
              <a:picLocks noChangeAspect="1"/>
            </p:cNvPicPr>
            <p:nvPr/>
          </p:nvPicPr>
          <p:blipFill>
            <a:blip r:embed="rId3"/>
            <a:stretch>
              <a:fillRect/>
            </a:stretch>
          </p:blipFill>
          <p:spPr>
            <a:xfrm>
              <a:off x="3719625" y="-351356"/>
              <a:ext cx="2775838" cy="4134755"/>
            </a:xfrm>
            <a:prstGeom prst="rect">
              <a:avLst/>
            </a:prstGeom>
          </p:spPr>
        </p:pic>
        <p:pic>
          <p:nvPicPr>
            <p:cNvPr id="58" name="Picture 57"/>
            <p:cNvPicPr>
              <a:picLocks noChangeAspect="1"/>
            </p:cNvPicPr>
            <p:nvPr/>
          </p:nvPicPr>
          <p:blipFill>
            <a:blip r:embed="rId4"/>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5"/>
          <a:stretch>
            <a:fillRect/>
          </a:stretch>
        </p:blipFill>
        <p:spPr>
          <a:xfrm>
            <a:off x="6609503" y="0"/>
            <a:ext cx="5582498" cy="3614057"/>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3" name="Picture 2"/>
          <p:cNvPicPr>
            <a:picLocks noChangeAspect="1"/>
          </p:cNvPicPr>
          <p:nvPr/>
        </p:nvPicPr>
        <p:blipFill>
          <a:blip r:embed="rId7"/>
          <a:stretch>
            <a:fillRect/>
          </a:stretch>
        </p:blipFill>
        <p:spPr>
          <a:xfrm>
            <a:off x="8087488" y="1636202"/>
            <a:ext cx="1506507" cy="978750"/>
          </a:xfrm>
          <a:prstGeom prst="rect">
            <a:avLst/>
          </a:prstGeom>
        </p:spPr>
      </p:pic>
      <p:pic>
        <p:nvPicPr>
          <p:cNvPr id="50" name="Picture 49"/>
          <p:cNvPicPr>
            <a:picLocks noChangeAspect="1"/>
          </p:cNvPicPr>
          <p:nvPr/>
        </p:nvPicPr>
        <p:blipFill>
          <a:blip r:embed="rId8"/>
          <a:stretch>
            <a:fillRect/>
          </a:stretch>
        </p:blipFill>
        <p:spPr>
          <a:xfrm>
            <a:off x="8087219" y="1636202"/>
            <a:ext cx="1507500"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4"/>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1"/>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2" name="Picture 21"/>
          <p:cNvPicPr>
            <a:picLocks noChangeAspect="1"/>
          </p:cNvPicPr>
          <p:nvPr/>
        </p:nvPicPr>
        <p:blipFill>
          <a:blip r:embed="rId13"/>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4"/>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9" name="Picture 48"/>
          <p:cNvPicPr>
            <a:picLocks noChangeAspect="1"/>
          </p:cNvPicPr>
          <p:nvPr/>
        </p:nvPicPr>
        <p:blipFill>
          <a:blip r:embed="rId18"/>
          <a:stretch>
            <a:fillRect/>
          </a:stretch>
        </p:blipFill>
        <p:spPr>
          <a:xfrm>
            <a:off x="8313888" y="266746"/>
            <a:ext cx="3327976" cy="2148255"/>
          </a:xfrm>
          <a:prstGeom prst="rect">
            <a:avLst/>
          </a:prstGeom>
        </p:spPr>
      </p:pic>
      <p:pic>
        <p:nvPicPr>
          <p:cNvPr id="45" name="Picture 44"/>
          <p:cNvPicPr>
            <a:picLocks noChangeAspect="1"/>
          </p:cNvPicPr>
          <p:nvPr/>
        </p:nvPicPr>
        <p:blipFill>
          <a:blip r:embed="rId19"/>
          <a:stretch>
            <a:fillRect/>
          </a:stretch>
        </p:blipFill>
        <p:spPr>
          <a:xfrm>
            <a:off x="3958553" y="483348"/>
            <a:ext cx="900012" cy="707152"/>
          </a:xfrm>
          <a:prstGeom prst="rect">
            <a:avLst/>
          </a:prstGeom>
        </p:spPr>
      </p:pic>
      <p:pic>
        <p:nvPicPr>
          <p:cNvPr id="46" name="Picture 45"/>
          <p:cNvPicPr>
            <a:picLocks noChangeAspect="1"/>
          </p:cNvPicPr>
          <p:nvPr/>
        </p:nvPicPr>
        <p:blipFill>
          <a:blip r:embed="rId20"/>
          <a:stretch>
            <a:fillRect/>
          </a:stretch>
        </p:blipFill>
        <p:spPr>
          <a:xfrm>
            <a:off x="6815135" y="2378713"/>
            <a:ext cx="587762" cy="477557"/>
          </a:xfrm>
          <a:prstGeom prst="rect">
            <a:avLst/>
          </a:prstGeom>
        </p:spPr>
      </p:pic>
      <p:pic>
        <p:nvPicPr>
          <p:cNvPr id="59" name="Picture 58"/>
          <p:cNvPicPr>
            <a:picLocks noChangeAspect="1"/>
          </p:cNvPicPr>
          <p:nvPr/>
        </p:nvPicPr>
        <p:blipFill>
          <a:blip r:embed="rId21"/>
          <a:stretch>
            <a:fillRect/>
          </a:stretch>
        </p:blipFill>
        <p:spPr>
          <a:xfrm>
            <a:off x="6616842" y="1624832"/>
            <a:ext cx="2761520" cy="4105186"/>
          </a:xfrm>
          <a:prstGeom prst="rect">
            <a:avLst/>
          </a:prstGeom>
        </p:spPr>
      </p:pic>
      <p:pic>
        <p:nvPicPr>
          <p:cNvPr id="60" name="Picture 59"/>
          <p:cNvPicPr>
            <a:picLocks noChangeAspect="1"/>
          </p:cNvPicPr>
          <p:nvPr/>
        </p:nvPicPr>
        <p:blipFill>
          <a:blip r:embed="rId22"/>
          <a:stretch>
            <a:fillRect/>
          </a:stretch>
        </p:blipFill>
        <p:spPr>
          <a:xfrm>
            <a:off x="4607525" y="3601907"/>
            <a:ext cx="2340000" cy="1473750"/>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3"/>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35383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2" name="Picture 1"/>
          <p:cNvPicPr>
            <a:picLocks noChangeAspect="1"/>
          </p:cNvPicPr>
          <p:nvPr/>
        </p:nvPicPr>
        <p:blipFill>
          <a:blip r:embed="rId3"/>
          <a:stretch>
            <a:fillRect/>
          </a:stretch>
        </p:blipFill>
        <p:spPr>
          <a:xfrm>
            <a:off x="2009811" y="672071"/>
            <a:ext cx="9420190" cy="609029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pic>
        <p:nvPicPr>
          <p:cNvPr id="3" name="Picture 2"/>
          <p:cNvPicPr>
            <a:picLocks noChangeAspect="1"/>
          </p:cNvPicPr>
          <p:nvPr/>
        </p:nvPicPr>
        <p:blipFill>
          <a:blip r:embed="rId5"/>
          <a:stretch>
            <a:fillRect/>
          </a:stretch>
        </p:blipFill>
        <p:spPr>
          <a:xfrm>
            <a:off x="8087488" y="1636202"/>
            <a:ext cx="1506507"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444" y="-338179"/>
            <a:ext cx="2775838" cy="4134755"/>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pic>
        <p:nvPicPr>
          <p:cNvPr id="49" name="Picture 48"/>
          <p:cNvPicPr>
            <a:picLocks noChangeAspect="1"/>
          </p:cNvPicPr>
          <p:nvPr/>
        </p:nvPicPr>
        <p:blipFill>
          <a:blip r:embed="rId17"/>
          <a:stretch>
            <a:fillRect/>
          </a:stretch>
        </p:blipFill>
        <p:spPr>
          <a:xfrm>
            <a:off x="8313888" y="266746"/>
            <a:ext cx="3327976" cy="2148255"/>
          </a:xfrm>
          <a:prstGeom prst="rect">
            <a:avLst/>
          </a:prstGeom>
        </p:spPr>
      </p:pic>
      <p:pic>
        <p:nvPicPr>
          <p:cNvPr id="45" name="Picture 44"/>
          <p:cNvPicPr>
            <a:picLocks noChangeAspect="1"/>
          </p:cNvPicPr>
          <p:nvPr/>
        </p:nvPicPr>
        <p:blipFill>
          <a:blip r:embed="rId18"/>
          <a:stretch>
            <a:fillRect/>
          </a:stretch>
        </p:blipFill>
        <p:spPr>
          <a:xfrm>
            <a:off x="3958553" y="483348"/>
            <a:ext cx="900012" cy="707152"/>
          </a:xfrm>
          <a:prstGeom prst="rect">
            <a:avLst/>
          </a:prstGeom>
        </p:spPr>
      </p:pic>
      <p:pic>
        <p:nvPicPr>
          <p:cNvPr id="46" name="Picture 45"/>
          <p:cNvPicPr>
            <a:picLocks noChangeAspect="1"/>
          </p:cNvPicPr>
          <p:nvPr/>
        </p:nvPicPr>
        <p:blipFill>
          <a:blip r:embed="rId19"/>
          <a:stretch>
            <a:fillRect/>
          </a:stretch>
        </p:blipFill>
        <p:spPr>
          <a:xfrm>
            <a:off x="6815135" y="2378713"/>
            <a:ext cx="587762" cy="477557"/>
          </a:xfrm>
          <a:prstGeom prst="rect">
            <a:avLst/>
          </a:prstGeom>
        </p:spPr>
      </p:pic>
      <p:pic>
        <p:nvPicPr>
          <p:cNvPr id="58" name="Picture 57"/>
          <p:cNvPicPr>
            <a:picLocks noChangeAspect="1"/>
          </p:cNvPicPr>
          <p:nvPr/>
        </p:nvPicPr>
        <p:blipFill>
          <a:blip r:embed="rId20"/>
          <a:stretch>
            <a:fillRect/>
          </a:stretch>
        </p:blipFill>
        <p:spPr>
          <a:xfrm>
            <a:off x="4607525" y="3601907"/>
            <a:ext cx="2340000" cy="1473750"/>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26957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smtClean="0"/>
              <a:t>Light-weight CPU Intensive </a:t>
            </a:r>
            <a:r>
              <a:rPr lang="en-US" sz="4400" dirty="0"/>
              <a:t>T</a:t>
            </a:r>
            <a:r>
              <a:rPr lang="en-US" sz="4400" dirty="0" smtClean="0"/>
              <a:t>asks</a:t>
            </a:r>
            <a:endParaRPr lang="en-US" sz="4400" dirty="0"/>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run.cmd, run.bat</a:t>
                </a:r>
                <a:endParaRPr lang="en-US" dirty="0"/>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run.exe</a:t>
                </a:r>
                <a:endParaRPr lang="en-US" dirty="0"/>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run.ps1</a:t>
                </a:r>
                <a:endParaRPr lang="en-US" dirty="0"/>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run.sh</a:t>
                </a:r>
                <a:endParaRPr lang="en-US" dirty="0"/>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smtClean="0"/>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run.py</a:t>
                </a:r>
                <a:endParaRPr lang="en-US" dirty="0"/>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run.js</a:t>
                </a:r>
                <a:endParaRPr lang="en-US" dirty="0"/>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BlobTrigger</a:t>
            </a:r>
            <a:r>
              <a:rPr lang="en-US" sz="2800" dirty="0" smtClean="0">
                <a:solidFill>
                  <a:schemeClr val="tx1"/>
                </a:solidFill>
              </a:rPr>
              <a:t>, </a:t>
            </a:r>
            <a:r>
              <a:rPr lang="en-US" sz="2800" dirty="0" err="1" smtClean="0">
                <a:solidFill>
                  <a:schemeClr val="tx1"/>
                </a:solidFill>
              </a:rPr>
              <a:t>TableTrigger</a:t>
            </a:r>
            <a:r>
              <a:rPr lang="en-US" sz="2800" dirty="0" smtClean="0">
                <a:solidFill>
                  <a:schemeClr val="tx1"/>
                </a:solidFill>
              </a:rPr>
              <a:t>,  </a:t>
            </a:r>
            <a:r>
              <a:rPr lang="en-US" sz="2800" dirty="0" err="1" smtClean="0">
                <a:solidFill>
                  <a:schemeClr val="tx1"/>
                </a:solidFill>
              </a:rPr>
              <a:t>QueueTrigger</a:t>
            </a:r>
            <a:r>
              <a:rPr lang="en-US" sz="2800" dirty="0" smtClean="0">
                <a:solidFill>
                  <a:schemeClr val="tx1"/>
                </a:solidFill>
              </a:rPr>
              <a:t>, </a:t>
            </a:r>
            <a:br>
              <a:rPr lang="en-US" sz="2800" dirty="0" smtClean="0">
                <a:solidFill>
                  <a:schemeClr val="tx1"/>
                </a:solidFill>
              </a:rPr>
            </a:br>
            <a:r>
              <a:rPr lang="en-US" sz="2800" dirty="0" err="1" smtClean="0">
                <a:solidFill>
                  <a:schemeClr val="tx1"/>
                </a:solidFill>
              </a:rPr>
              <a:t>ServicebusTrigger</a:t>
            </a:r>
            <a:endParaRPr lang="en-US" sz="2800" dirty="0" smtClean="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a:t>
            </a:r>
            <a:r>
              <a:rPr lang="en-US" sz="2800" dirty="0" smtClean="0">
                <a:solidFill>
                  <a:schemeClr val="tx1"/>
                </a:solidFill>
              </a:rPr>
              <a:t>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WebJobs</a:t>
            </a:r>
            <a:r>
              <a:rPr lang="en-US" sz="2800" dirty="0" smtClean="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Portal, Visual Studio, CLI, </a:t>
            </a:r>
            <a:r>
              <a:rPr lang="en-US" sz="2800" dirty="0" err="1" smtClean="0">
                <a:solidFill>
                  <a:schemeClr val="tx1"/>
                </a:solidFill>
              </a:rPr>
              <a:t>Git</a:t>
            </a:r>
            <a:endParaRPr lang="en-US" sz="2800" dirty="0" smtClean="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Azure App Service</a:t>
            </a:r>
            <a:endParaRPr lang="en-US" dirty="0"/>
          </a:p>
        </p:txBody>
      </p:sp>
    </p:spTree>
    <p:extLst>
      <p:ext uri="{BB962C8B-B14F-4D97-AF65-F5344CB8AC3E}">
        <p14:creationId xmlns:p14="http://schemas.microsoft.com/office/powerpoint/2010/main" val="73400032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WebJobs</a:t>
            </a:r>
            <a:r>
              <a:rPr lang="en-US" dirty="0"/>
              <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 Apps</a:t>
            </a:r>
            <a:endParaRPr lang="en-US" dirty="0"/>
          </a:p>
        </p:txBody>
      </p:sp>
    </p:spTree>
    <p:extLst>
      <p:ext uri="{BB962C8B-B14F-4D97-AF65-F5344CB8AC3E}">
        <p14:creationId xmlns:p14="http://schemas.microsoft.com/office/powerpoint/2010/main" val="391509781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Studio tooling with one click publish and remote 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API Apps</a:t>
            </a:r>
            <a:endParaRPr lang="en-US" sz="4000" dirty="0"/>
          </a:p>
        </p:txBody>
      </p:sp>
      <p:sp>
        <p:nvSpPr>
          <p:cNvPr id="3" name="Content Placeholder 2"/>
          <p:cNvSpPr>
            <a:spLocks noGrp="1"/>
          </p:cNvSpPr>
          <p:nvPr>
            <p:ph sz="quarter" idx="10"/>
          </p:nvPr>
        </p:nvSpPr>
        <p:spPr/>
        <p:txBody>
          <a:bodyPr/>
          <a:lstStyle/>
          <a:p>
            <a:r>
              <a:rPr lang="en-US" sz="3200" dirty="0" smtClean="0"/>
              <a:t>Bring your API as-is</a:t>
            </a:r>
          </a:p>
          <a:p>
            <a:pPr lvl="1"/>
            <a:r>
              <a:rPr lang="en-US" sz="3200" dirty="0" smtClean="0"/>
              <a:t>.NET Web API</a:t>
            </a:r>
          </a:p>
          <a:p>
            <a:pPr lvl="1"/>
            <a:r>
              <a:rPr lang="en-US" sz="3200" dirty="0" smtClean="0"/>
              <a:t>Node.js + Express</a:t>
            </a:r>
          </a:p>
          <a:p>
            <a:pPr lvl="1"/>
            <a:r>
              <a:rPr lang="en-US" sz="3200" dirty="0" smtClean="0"/>
              <a:t>Java</a:t>
            </a:r>
          </a:p>
          <a:p>
            <a:pPr lvl="1"/>
            <a:r>
              <a:rPr lang="en-US" sz="3200" dirty="0" smtClean="0"/>
              <a:t>PHP</a:t>
            </a:r>
          </a:p>
          <a:p>
            <a:pPr lvl="1"/>
            <a:r>
              <a:rPr lang="en-US" sz="3200" dirty="0" smtClean="0"/>
              <a:t>Many other technologies</a:t>
            </a:r>
          </a:p>
          <a:p>
            <a:r>
              <a:rPr lang="en-US" sz="3200" dirty="0" smtClean="0"/>
              <a:t>Connect easily to SaaS platforms</a:t>
            </a:r>
          </a:p>
        </p:txBody>
      </p:sp>
    </p:spTree>
    <p:extLst>
      <p:ext uri="{BB962C8B-B14F-4D97-AF65-F5344CB8AC3E}">
        <p14:creationId xmlns:p14="http://schemas.microsoft.com/office/powerpoint/2010/main" val="419252115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smtClean="0"/>
              <a:t>API Apps addresses key pains around building and consuming APIs</a:t>
            </a:r>
            <a:endParaRPr lang="en-US" sz="4400" dirty="0"/>
          </a:p>
        </p:txBody>
      </p:sp>
      <p:graphicFrame>
        <p:nvGraphicFramePr>
          <p:cNvPr id="7" name="Content Placeholder 6"/>
          <p:cNvGraphicFramePr>
            <a:graphicFrameLocks noGrp="1"/>
          </p:cNvGraphicFramePr>
          <p:nvPr>
            <p:ph idx="4294967295"/>
            <p:extLst/>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36</a:t>
            </a:fld>
            <a:endParaRPr lang="en-US">
              <a:latin typeface="Segoe UI Light"/>
            </a:endParaRPr>
          </a:p>
        </p:txBody>
      </p:sp>
    </p:spTree>
    <p:extLst>
      <p:ext uri="{BB962C8B-B14F-4D97-AF65-F5344CB8AC3E}">
        <p14:creationId xmlns:p14="http://schemas.microsoft.com/office/powerpoint/2010/main" val="47057401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r>
              <a:rPr lang="en-US" dirty="0" smtClean="0"/>
              <a:t>: Creating </a:t>
            </a:r>
            <a:r>
              <a:rPr lang="en-US" dirty="0"/>
              <a:t>an API App</a:t>
            </a:r>
          </a:p>
        </p:txBody>
      </p:sp>
    </p:spTree>
    <p:extLst>
      <p:ext uri="{BB962C8B-B14F-4D97-AF65-F5344CB8AC3E}">
        <p14:creationId xmlns:p14="http://schemas.microsoft.com/office/powerpoint/2010/main" val="426776638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Consuming API Apps</a:t>
            </a:r>
            <a:endParaRPr lang="en-US" dirty="0"/>
          </a:p>
        </p:txBody>
      </p:sp>
      <p:sp>
        <p:nvSpPr>
          <p:cNvPr id="3" name="Content Placeholder 2"/>
          <p:cNvSpPr>
            <a:spLocks noGrp="1"/>
          </p:cNvSpPr>
          <p:nvPr>
            <p:ph sz="quarter" idx="10"/>
          </p:nvPr>
        </p:nvSpPr>
        <p:spPr/>
        <p:txBody>
          <a:bodyPr/>
          <a:lstStyle/>
          <a:p>
            <a:r>
              <a:rPr lang="en-US" dirty="0" smtClean="0"/>
              <a:t>API Apps expose HTTP services</a:t>
            </a:r>
          </a:p>
          <a:p>
            <a:endParaRPr lang="en-US" dirty="0"/>
          </a:p>
          <a:p>
            <a:r>
              <a:rPr lang="en-US" dirty="0" smtClean="0"/>
              <a:t>Metadata is exposed using Swagger 2.0 metadata</a:t>
            </a:r>
          </a:p>
          <a:p>
            <a:pPr lvl="1"/>
            <a:r>
              <a:rPr lang="en-US" dirty="0" smtClean="0"/>
              <a:t>JSON file</a:t>
            </a:r>
          </a:p>
          <a:p>
            <a:pPr lvl="1"/>
            <a:r>
              <a:rPr lang="en-US" dirty="0" smtClean="0"/>
              <a:t>Widely supported</a:t>
            </a:r>
          </a:p>
          <a:p>
            <a:pPr lvl="1"/>
            <a:endParaRPr lang="en-US" dirty="0"/>
          </a:p>
          <a:p>
            <a:r>
              <a:rPr lang="en-US" dirty="0" smtClean="0"/>
              <a:t>Client applications </a:t>
            </a:r>
            <a:endParaRPr lang="en-US" dirty="0"/>
          </a:p>
        </p:txBody>
      </p:sp>
    </p:spTree>
    <p:extLst>
      <p:ext uri="{BB962C8B-B14F-4D97-AF65-F5344CB8AC3E}">
        <p14:creationId xmlns:p14="http://schemas.microsoft.com/office/powerpoint/2010/main" val="40264496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0" y="487"/>
            <a:ext cx="6567904" cy="2125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4144026" y="1150805"/>
            <a:ext cx="5862789" cy="3822530"/>
          </a:xfrm>
          <a:prstGeom prst="rect">
            <a:avLst/>
          </a:prstGeom>
        </p:spPr>
      </p:pic>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Enterprise connectivity</a:t>
            </a:r>
          </a:p>
        </p:txBody>
      </p:sp>
      <p:pic>
        <p:nvPicPr>
          <p:cNvPr id="43" name="Picture 42"/>
          <p:cNvPicPr>
            <a:picLocks noChangeAspect="1"/>
          </p:cNvPicPr>
          <p:nvPr/>
        </p:nvPicPr>
        <p:blipFill>
          <a:blip r:embed="rId8"/>
          <a:stretch>
            <a:fillRect/>
          </a:stretch>
        </p:blipFill>
        <p:spPr>
          <a:xfrm>
            <a:off x="1730593" y="3699512"/>
            <a:ext cx="1211321" cy="1759754"/>
          </a:xfrm>
          <a:prstGeom prst="rect">
            <a:avLst/>
          </a:prstGeom>
        </p:spPr>
      </p:pic>
      <p:pic>
        <p:nvPicPr>
          <p:cNvPr id="44" name="Picture 43"/>
          <p:cNvPicPr>
            <a:picLocks noChangeAspect="1"/>
          </p:cNvPicPr>
          <p:nvPr/>
        </p:nvPicPr>
        <p:blipFill>
          <a:blip r:embed="rId9"/>
          <a:stretch>
            <a:fillRect/>
          </a:stretch>
        </p:blipFill>
        <p:spPr>
          <a:xfrm>
            <a:off x="2078690" y="4985953"/>
            <a:ext cx="1297825" cy="1558481"/>
          </a:xfrm>
          <a:prstGeom prst="rect">
            <a:avLst/>
          </a:prstGeom>
        </p:spPr>
      </p:pic>
      <p:pic>
        <p:nvPicPr>
          <p:cNvPr id="2" name="Picture 1"/>
          <p:cNvPicPr>
            <a:picLocks noChangeAspect="1"/>
          </p:cNvPicPr>
          <p:nvPr/>
        </p:nvPicPr>
        <p:blipFill>
          <a:blip r:embed="rId10"/>
          <a:stretch>
            <a:fillRect/>
          </a:stretch>
        </p:blipFill>
        <p:spPr>
          <a:xfrm>
            <a:off x="7819141" y="558024"/>
            <a:ext cx="1235984" cy="1949805"/>
          </a:xfrm>
          <a:prstGeom prst="rect">
            <a:avLst/>
          </a:prstGeom>
        </p:spPr>
      </p:pic>
      <p:pic>
        <p:nvPicPr>
          <p:cNvPr id="31" name="Picture 30"/>
          <p:cNvPicPr>
            <a:picLocks noChangeAspect="1"/>
          </p:cNvPicPr>
          <p:nvPr/>
        </p:nvPicPr>
        <p:blipFill>
          <a:blip r:embed="rId11"/>
          <a:stretch>
            <a:fillRect/>
          </a:stretch>
        </p:blipFill>
        <p:spPr>
          <a:xfrm>
            <a:off x="9649239" y="3360638"/>
            <a:ext cx="1144491" cy="761492"/>
          </a:xfrm>
          <a:prstGeom prst="rect">
            <a:avLst/>
          </a:prstGeom>
        </p:spPr>
      </p:pic>
      <p:pic>
        <p:nvPicPr>
          <p:cNvPr id="5" name="Picture 4"/>
          <p:cNvPicPr>
            <a:picLocks noChangeAspect="1"/>
          </p:cNvPicPr>
          <p:nvPr/>
        </p:nvPicPr>
        <p:blipFill>
          <a:blip r:embed="rId12"/>
          <a:stretch>
            <a:fillRect/>
          </a:stretch>
        </p:blipFill>
        <p:spPr>
          <a:xfrm>
            <a:off x="6184210" y="1937975"/>
            <a:ext cx="1242770" cy="796703"/>
          </a:xfrm>
          <a:prstGeom prst="rect">
            <a:avLst/>
          </a:prstGeom>
        </p:spPr>
      </p:pic>
      <p:pic>
        <p:nvPicPr>
          <p:cNvPr id="32" name="Picture 31"/>
          <p:cNvPicPr>
            <a:picLocks noChangeAspect="1"/>
          </p:cNvPicPr>
          <p:nvPr/>
        </p:nvPicPr>
        <p:blipFill>
          <a:blip r:embed="rId12"/>
          <a:stretch>
            <a:fillRect/>
          </a:stretch>
        </p:blipFill>
        <p:spPr>
          <a:xfrm>
            <a:off x="6436330" y="2092047"/>
            <a:ext cx="1242770" cy="796703"/>
          </a:xfrm>
          <a:prstGeom prst="rect">
            <a:avLst/>
          </a:prstGeom>
        </p:spPr>
      </p:pic>
      <p:pic>
        <p:nvPicPr>
          <p:cNvPr id="33" name="Picture 32"/>
          <p:cNvPicPr>
            <a:picLocks noChangeAspect="1"/>
          </p:cNvPicPr>
          <p:nvPr/>
        </p:nvPicPr>
        <p:blipFill>
          <a:blip r:embed="rId12"/>
          <a:stretch>
            <a:fillRect/>
          </a:stretch>
        </p:blipFill>
        <p:spPr>
          <a:xfrm>
            <a:off x="6688449" y="2246120"/>
            <a:ext cx="1242770" cy="796703"/>
          </a:xfrm>
          <a:prstGeom prst="rect">
            <a:avLst/>
          </a:prstGeom>
        </p:spPr>
      </p:pic>
      <p:pic>
        <p:nvPicPr>
          <p:cNvPr id="34" name="Picture 33"/>
          <p:cNvPicPr>
            <a:picLocks noChangeAspect="1"/>
          </p:cNvPicPr>
          <p:nvPr/>
        </p:nvPicPr>
        <p:blipFill>
          <a:blip r:embed="rId12"/>
          <a:stretch>
            <a:fillRect/>
          </a:stretch>
        </p:blipFill>
        <p:spPr>
          <a:xfrm>
            <a:off x="6940569" y="2400192"/>
            <a:ext cx="1242770" cy="796703"/>
          </a:xfrm>
          <a:prstGeom prst="rect">
            <a:avLst/>
          </a:prstGeom>
        </p:spPr>
      </p:pic>
      <p:pic>
        <p:nvPicPr>
          <p:cNvPr id="35" name="Picture 34"/>
          <p:cNvPicPr>
            <a:picLocks noChangeAspect="1"/>
          </p:cNvPicPr>
          <p:nvPr/>
        </p:nvPicPr>
        <p:blipFill>
          <a:blip r:embed="rId12"/>
          <a:stretch>
            <a:fillRect/>
          </a:stretch>
        </p:blipFill>
        <p:spPr>
          <a:xfrm>
            <a:off x="7192688" y="2554265"/>
            <a:ext cx="1242770" cy="796703"/>
          </a:xfrm>
          <a:prstGeom prst="rect">
            <a:avLst/>
          </a:prstGeom>
        </p:spPr>
      </p:pic>
      <p:pic>
        <p:nvPicPr>
          <p:cNvPr id="36" name="Picture 35"/>
          <p:cNvPicPr>
            <a:picLocks noChangeAspect="1"/>
          </p:cNvPicPr>
          <p:nvPr/>
        </p:nvPicPr>
        <p:blipFill>
          <a:blip r:embed="rId12"/>
          <a:stretch>
            <a:fillRect/>
          </a:stretch>
        </p:blipFill>
        <p:spPr>
          <a:xfrm>
            <a:off x="7444808" y="2708338"/>
            <a:ext cx="1242770" cy="796703"/>
          </a:xfrm>
          <a:prstGeom prst="rect">
            <a:avLst/>
          </a:prstGeom>
        </p:spPr>
      </p:pic>
      <p:pic>
        <p:nvPicPr>
          <p:cNvPr id="9" name="Picture 8"/>
          <p:cNvPicPr>
            <a:picLocks noChangeAspect="1"/>
          </p:cNvPicPr>
          <p:nvPr/>
        </p:nvPicPr>
        <p:blipFill>
          <a:blip r:embed="rId13"/>
          <a:stretch>
            <a:fillRect/>
          </a:stretch>
        </p:blipFill>
        <p:spPr>
          <a:xfrm>
            <a:off x="8130007" y="3761654"/>
            <a:ext cx="2277200" cy="150507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5"/>
          <p:cNvSpPr>
            <a:spLocks/>
          </p:cNvSpPr>
          <p:nvPr/>
        </p:nvSpPr>
        <p:spPr bwMode="auto">
          <a:xfrm>
            <a:off x="7951456" y="3016365"/>
            <a:ext cx="291007" cy="212212"/>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5" name="Freeform 5"/>
          <p:cNvSpPr>
            <a:spLocks/>
          </p:cNvSpPr>
          <p:nvPr/>
        </p:nvSpPr>
        <p:spPr bwMode="auto">
          <a:xfrm>
            <a:off x="8058502" y="3499119"/>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6" name="Freeform 5"/>
          <p:cNvSpPr>
            <a:spLocks/>
          </p:cNvSpPr>
          <p:nvPr/>
        </p:nvSpPr>
        <p:spPr bwMode="auto">
          <a:xfrm>
            <a:off x="6950088" y="185727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7" name="Freeform 5"/>
          <p:cNvSpPr>
            <a:spLocks/>
          </p:cNvSpPr>
          <p:nvPr/>
        </p:nvSpPr>
        <p:spPr bwMode="auto">
          <a:xfrm>
            <a:off x="7320834" y="2938576"/>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Freeform 5"/>
          <p:cNvSpPr>
            <a:spLocks/>
          </p:cNvSpPr>
          <p:nvPr/>
        </p:nvSpPr>
        <p:spPr bwMode="auto">
          <a:xfrm>
            <a:off x="8773050" y="3045475"/>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9" name="Freeform 5"/>
          <p:cNvSpPr>
            <a:spLocks/>
          </p:cNvSpPr>
          <p:nvPr/>
        </p:nvSpPr>
        <p:spPr bwMode="auto">
          <a:xfrm>
            <a:off x="6344980" y="2234470"/>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0" name="Freeform 5"/>
          <p:cNvSpPr>
            <a:spLocks/>
          </p:cNvSpPr>
          <p:nvPr/>
        </p:nvSpPr>
        <p:spPr bwMode="auto">
          <a:xfrm>
            <a:off x="6539858" y="199461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1" name="Freeform 5"/>
          <p:cNvSpPr>
            <a:spLocks/>
          </p:cNvSpPr>
          <p:nvPr/>
        </p:nvSpPr>
        <p:spPr bwMode="auto">
          <a:xfrm>
            <a:off x="8559305" y="3433501"/>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sp>
        <p:nvSpPr>
          <p:cNvPr id="54" name="Freeform 5"/>
          <p:cNvSpPr>
            <a:spLocks/>
          </p:cNvSpPr>
          <p:nvPr/>
        </p:nvSpPr>
        <p:spPr bwMode="auto">
          <a:xfrm>
            <a:off x="7127135" y="2461846"/>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Title 1"/>
          <p:cNvSpPr txBox="1">
            <a:spLocks/>
          </p:cNvSpPr>
          <p:nvPr/>
        </p:nvSpPr>
        <p:spPr>
          <a:xfrm>
            <a:off x="9866536" y="368501"/>
            <a:ext cx="1847709"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7" dirty="0"/>
              <a:t>Dynamics</a:t>
            </a:r>
          </a:p>
          <a:p>
            <a:r>
              <a:rPr lang="en-US" sz="3137" dirty="0"/>
              <a:t>SQL</a:t>
            </a:r>
          </a:p>
          <a:p>
            <a:r>
              <a:rPr lang="en-US" sz="3137" dirty="0"/>
              <a:t>SAP</a:t>
            </a:r>
          </a:p>
          <a:p>
            <a:r>
              <a:rPr lang="en-US" sz="3137" dirty="0"/>
              <a:t>Oracle</a:t>
            </a:r>
          </a:p>
        </p:txBody>
      </p:sp>
    </p:spTree>
    <p:extLst>
      <p:ext uri="{BB962C8B-B14F-4D97-AF65-F5344CB8AC3E}">
        <p14:creationId xmlns:p14="http://schemas.microsoft.com/office/powerpoint/2010/main" val="320040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250"/>
                                        <p:tgtEl>
                                          <p:spTgt spid="3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250"/>
                                        <p:tgtEl>
                                          <p:spTgt spid="3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250"/>
                                        <p:tgtEl>
                                          <p:spTgt spid="35"/>
                                        </p:tgtEl>
                                      </p:cBhvr>
                                    </p:animEffect>
                                  </p:childTnLst>
                                </p:cTn>
                              </p:par>
                            </p:childTnLst>
                          </p:cTn>
                        </p:par>
                        <p:par>
                          <p:cTn id="34" fill="hold">
                            <p:stCondLst>
                              <p:cond delay="275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3750"/>
                            </p:stCondLst>
                            <p:childTnLst>
                              <p:par>
                                <p:cTn id="84" presetID="22" presetClass="entr" presetSubtype="8" fill="hold"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par>
                          <p:cTn id="87" fill="hold">
                            <p:stCondLst>
                              <p:cond delay="425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animBg="1"/>
      <p:bldP spid="47" grpId="0" animBg="1"/>
      <p:bldP spid="48" grpId="0" animBg="1"/>
      <p:bldP spid="49" grpId="0" animBg="1"/>
      <p:bldP spid="50" grpId="0" animBg="1"/>
      <p:bldP spid="51" grpId="0" animBg="1"/>
      <p:bldP spid="54" grpId="0" animBg="1"/>
      <p:bldP spid="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chemeClr val="bg2">
                    <a:lumMod val="60000"/>
                    <a:lumOff val="40000"/>
                  </a:schemeClr>
                </a:solidFill>
                <a:latin typeface="Segoe UI Light"/>
              </a:rPr>
              <a:t>Azure App Service</a:t>
            </a:r>
            <a:r>
              <a:rPr lang="en-US" sz="4705" dirty="0">
                <a:solidFill>
                  <a:srgbClr val="FFFFFF"/>
                </a:solidFill>
                <a:latin typeface="Segoe UI Light"/>
              </a:rPr>
              <a:t/>
            </a:r>
            <a:br>
              <a:rPr lang="en-US" sz="4705" dirty="0">
                <a:solidFill>
                  <a:srgbClr val="FFFFFF"/>
                </a:solidFill>
                <a:latin typeface="Segoe UI Light"/>
              </a:rPr>
            </a:br>
            <a:r>
              <a:rPr lang="en-US" sz="3529" dirty="0">
                <a:solidFill>
                  <a:schemeClr val="tx1">
                    <a:lumMod val="20000"/>
                    <a:lumOff val="80000"/>
                  </a:schemeClr>
                </a:solidFill>
                <a:latin typeface="Segoe UI Light"/>
              </a:rPr>
              <a:t>Build and scale great cloud apps</a:t>
            </a:r>
            <a:endParaRPr lang="en-US" sz="1372" dirty="0">
              <a:solidFill>
                <a:schemeClr val="tx1">
                  <a:lumMod val="20000"/>
                  <a:lumOff val="80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a:lnSpc>
                  <a:spcPct val="200000"/>
                </a:lnSpc>
                <a:spcAft>
                  <a:spcPts val="588"/>
                </a:spcAft>
              </a:pPr>
              <a:r>
                <a:rPr lang="en-US" sz="2353" dirty="0">
                  <a:solidFill>
                    <a:srgbClr val="DFDFDE"/>
                  </a:solidFill>
                </a:rPr>
                <a:t>Web Apps</a:t>
              </a:r>
            </a:p>
            <a:p>
              <a:pPr>
                <a:lnSpc>
                  <a:spcPct val="200000"/>
                </a:lnSpc>
                <a:spcAft>
                  <a:spcPts val="588"/>
                </a:spcAft>
              </a:pPr>
              <a:r>
                <a:rPr lang="en-US" sz="2353" dirty="0">
                  <a:solidFill>
                    <a:srgbClr val="DFDFDE"/>
                  </a:solidFill>
                </a:rPr>
                <a:t>Mobile Apps</a:t>
              </a:r>
            </a:p>
            <a:p>
              <a:pPr>
                <a:lnSpc>
                  <a:spcPct val="200000"/>
                </a:lnSpc>
                <a:spcAft>
                  <a:spcPts val="588"/>
                </a:spcAft>
              </a:pPr>
              <a:r>
                <a:rPr lang="en-US" sz="2353" dirty="0">
                  <a:solidFill>
                    <a:srgbClr val="DFDFDE"/>
                  </a:solidFill>
                </a:rPr>
                <a:t>Logic Apps</a:t>
              </a:r>
            </a:p>
            <a:p>
              <a:pPr>
                <a:lnSpc>
                  <a:spcPct val="200000"/>
                </a:lnSpc>
                <a:spcAft>
                  <a:spcPts val="588"/>
                </a:spcAft>
              </a:pPr>
              <a:r>
                <a:rPr lang="en-US" sz="2353" dirty="0">
                  <a:solidFill>
                    <a:srgbClr val="DFDFDE"/>
                  </a:solidFill>
                </a:rPr>
                <a:t>API Apps</a:t>
              </a:r>
            </a:p>
          </p:txBody>
        </p:sp>
      </p:grpSp>
    </p:spTree>
    <p:extLst>
      <p:ext uri="{BB962C8B-B14F-4D97-AF65-F5344CB8AC3E}">
        <p14:creationId xmlns:p14="http://schemas.microsoft.com/office/powerpoint/2010/main" val="391886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Simplifying Integration</a:t>
            </a:r>
            <a:endParaRPr lang="en-US" sz="4800" dirty="0"/>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smtClean="0">
                <a:gradFill>
                  <a:gsLst>
                    <a:gs pos="2917">
                      <a:schemeClr val="tx1"/>
                    </a:gs>
                    <a:gs pos="30000">
                      <a:schemeClr val="tx1"/>
                    </a:gs>
                  </a:gsLst>
                  <a:lin ang="5400000" scaled="0"/>
                </a:gradFill>
              </a:rPr>
              <a:t>Managed Middle Tier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On Premise Applications</a:t>
            </a: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Databases</a:t>
            </a:r>
            <a:r>
              <a:rPr lang="en-US" sz="2000" dirty="0" smtClean="0">
                <a:gradFill>
                  <a:gsLst>
                    <a:gs pos="2917">
                      <a:schemeClr val="tx1"/>
                    </a:gs>
                    <a:gs pos="30000">
                      <a:schemeClr val="tx1"/>
                    </a:gs>
                  </a:gsLst>
                  <a:lin ang="5400000" scaled="0"/>
                </a:gradFill>
                <a:latin typeface="+mj-lt"/>
              </a:rPr>
              <a:t> in Azure VMs</a:t>
            </a: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SharePoint Online</a:t>
            </a: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Cloud-Hosted Web Apps</a:t>
            </a: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5667274" y="1415629"/>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API App[s]</a:t>
            </a:r>
          </a:p>
        </p:txBody>
      </p:sp>
      <p:cxnSp>
        <p:nvCxnSpPr>
          <p:cNvPr id="10" name="Straight Arrow Connector 9"/>
          <p:cNvCxnSpPr/>
          <p:nvPr/>
        </p:nvCxnSpPr>
        <p:spPr>
          <a:xfrm>
            <a:off x="4085863" y="1888271"/>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4112639" y="2829535"/>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4143620" y="3355061"/>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4085863" y="3481868"/>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6598404" y="2374637"/>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6598404" y="3355061"/>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6598404" y="3229734"/>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4730807" y="4423234"/>
            <a:ext cx="27747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chemeClr val="tx1"/>
                    </a:gs>
                    <a:gs pos="30000">
                      <a:schemeClr val="tx1"/>
                    </a:gs>
                  </a:gsLst>
                  <a:lin ang="5400000" scaled="0"/>
                </a:gradFill>
              </a:rPr>
              <a:t>SSO, Auth, Scale, etc.</a:t>
            </a:r>
          </a:p>
        </p:txBody>
      </p:sp>
    </p:spTree>
    <p:extLst>
      <p:ext uri="{BB962C8B-B14F-4D97-AF65-F5344CB8AC3E}">
        <p14:creationId xmlns:p14="http://schemas.microsoft.com/office/powerpoint/2010/main" val="3606886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Logic Apps</a:t>
            </a:r>
            <a:endParaRPr lang="en-US" dirty="0"/>
          </a:p>
        </p:txBody>
      </p:sp>
    </p:spTree>
    <p:extLst>
      <p:ext uri="{BB962C8B-B14F-4D97-AF65-F5344CB8AC3E}">
        <p14:creationId xmlns:p14="http://schemas.microsoft.com/office/powerpoint/2010/main" val="382773659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Logic Apps for easy automation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No code designer for rapid creation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pre-built templates to get started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Out of box support for popular SaaS and on-premises apps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Use with custom API apps of your own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Biztalk</a:t>
            </a:r>
            <a:r>
              <a:rPr lang="en-US" sz="2353" dirty="0">
                <a:solidFill>
                  <a:srgbClr val="FFFFFF"/>
                </a:solidFill>
                <a:latin typeface="Segoe UI Light"/>
              </a:rPr>
              <a:t> APIs for expert integration scenarios</a:t>
            </a:r>
          </a:p>
        </p:txBody>
      </p:sp>
      <p:sp>
        <p:nvSpPr>
          <p:cNvPr id="49" name="Rectangle 48"/>
          <p:cNvSpPr/>
          <p:nvPr/>
        </p:nvSpPr>
        <p:spPr>
          <a:xfrm>
            <a:off x="1339677" y="3703489"/>
            <a:ext cx="2809167" cy="816506"/>
          </a:xfrm>
          <a:prstGeom prst="rect">
            <a:avLst/>
          </a:prstGeom>
        </p:spPr>
        <p:txBody>
          <a:bodyPr wrap="none">
            <a:spAutoFit/>
          </a:bodyPr>
          <a:lstStyle/>
          <a:p>
            <a:pPr algn="ctr" defTabSz="878526"/>
            <a:r>
              <a:rPr lang="en-US" sz="2353" dirty="0">
                <a:solidFill>
                  <a:srgbClr val="FFFFFF"/>
                </a:solidFill>
                <a:latin typeface="Segoe UI Light"/>
              </a:rPr>
              <a:t>Automate SaaS and</a:t>
            </a:r>
          </a:p>
          <a:p>
            <a:pPr algn="ctr" defTabSz="878526"/>
            <a:r>
              <a:rPr lang="en-US" sz="2353" dirty="0">
                <a:solidFill>
                  <a:srgbClr val="FFFFFF"/>
                </a:solidFill>
                <a:latin typeface="Segoe UI Light"/>
              </a:rPr>
              <a:t>on-premises systems</a:t>
            </a: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algn="ctr" defTabSz="896386">
                <a:defRPr/>
              </a:pPr>
              <a:r>
                <a:rPr lang="en-US" sz="1836" b="1" kern="0" cap="all" dirty="0">
                  <a:solidFill>
                    <a:srgbClr val="FFFFFF"/>
                  </a:solidFill>
                </a:rPr>
                <a:t>LOGIC Apps</a:t>
              </a:r>
            </a:p>
          </p:txBody>
        </p:sp>
        <p:pic>
          <p:nvPicPr>
            <p:cNvPr id="12" name="Picture 11"/>
            <p:cNvPicPr>
              <a:picLocks noChangeAspect="1"/>
            </p:cNvPicPr>
            <p:nvPr/>
          </p:nvPicPr>
          <p:blipFill>
            <a:blip r:embed="rId2"/>
            <a:stretch>
              <a:fillRect/>
            </a:stretch>
          </p:blipFill>
          <p:spPr>
            <a:xfrm>
              <a:off x="9803408" y="3895961"/>
              <a:ext cx="727877" cy="727065"/>
            </a:xfrm>
            <a:prstGeom prst="rect">
              <a:avLst/>
            </a:prstGeom>
          </p:spPr>
        </p:pic>
      </p:grpSp>
    </p:spTree>
    <p:extLst>
      <p:ext uri="{BB962C8B-B14F-4D97-AF65-F5344CB8AC3E}">
        <p14:creationId xmlns:p14="http://schemas.microsoft.com/office/powerpoint/2010/main" val="327366674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gradFill flip="none" rotWithShape="1">
            <a:gsLst>
              <a:gs pos="3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pic>
        <p:nvPicPr>
          <p:cNvPr id="30" name="Picture 29"/>
          <p:cNvPicPr>
            <a:picLocks noChangeAspect="1"/>
          </p:cNvPicPr>
          <p:nvPr/>
        </p:nvPicPr>
        <p:blipFill>
          <a:blip r:embed="rId11"/>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FFFFFF"/>
                    </a:gs>
                    <a:gs pos="100000">
                      <a:srgbClr val="FFFFFF"/>
                    </a:gs>
                  </a:gsLst>
                  <a:lin ang="5400000" scaled="0"/>
                </a:gradFill>
              </a:rPr>
              <a:t>SaaS integration</a:t>
            </a:r>
          </a:p>
        </p:txBody>
      </p:sp>
      <p:pic>
        <p:nvPicPr>
          <p:cNvPr id="43" name="Picture 42"/>
          <p:cNvPicPr>
            <a:picLocks noChangeAspect="1"/>
          </p:cNvPicPr>
          <p:nvPr/>
        </p:nvPicPr>
        <p:blipFill>
          <a:blip r:embed="rId12"/>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3"/>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pic>
        <p:nvPicPr>
          <p:cNvPr id="55" name="Picture 54"/>
          <p:cNvPicPr>
            <a:picLocks noChangeAspect="1"/>
          </p:cNvPicPr>
          <p:nvPr/>
        </p:nvPicPr>
        <p:blipFill>
          <a:blip r:embed="rId16"/>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7"/>
          <a:stretch>
            <a:fillRect/>
          </a:stretch>
        </p:blipFill>
        <p:spPr>
          <a:xfrm>
            <a:off x="6298613" y="1702815"/>
            <a:ext cx="515862" cy="887024"/>
          </a:xfrm>
          <a:prstGeom prst="rect">
            <a:avLst/>
          </a:prstGeom>
        </p:spPr>
      </p:pic>
      <p:pic>
        <p:nvPicPr>
          <p:cNvPr id="19" name="Picture 18"/>
          <p:cNvPicPr>
            <a:picLocks noChangeAspect="1"/>
          </p:cNvPicPr>
          <p:nvPr/>
        </p:nvPicPr>
        <p:blipFill>
          <a:blip r:embed="rId18"/>
          <a:stretch>
            <a:fillRect/>
          </a:stretch>
        </p:blipFill>
        <p:spPr>
          <a:xfrm>
            <a:off x="8361843" y="366006"/>
            <a:ext cx="963053" cy="1062688"/>
          </a:xfrm>
          <a:prstGeom prst="rect">
            <a:avLst/>
          </a:prstGeom>
        </p:spPr>
      </p:pic>
      <p:pic>
        <p:nvPicPr>
          <p:cNvPr id="20" name="Picture 19"/>
          <p:cNvPicPr>
            <a:picLocks noChangeAspect="1"/>
          </p:cNvPicPr>
          <p:nvPr/>
        </p:nvPicPr>
        <p:blipFill>
          <a:blip r:embed="rId19"/>
          <a:stretch>
            <a:fillRect/>
          </a:stretch>
        </p:blipFill>
        <p:spPr>
          <a:xfrm>
            <a:off x="9531548" y="214781"/>
            <a:ext cx="1064784" cy="1252212"/>
          </a:xfrm>
          <a:prstGeom prst="rect">
            <a:avLst/>
          </a:prstGeom>
        </p:spPr>
      </p:pic>
      <p:pic>
        <p:nvPicPr>
          <p:cNvPr id="21" name="Picture 20"/>
          <p:cNvPicPr>
            <a:picLocks noChangeAspect="1"/>
          </p:cNvPicPr>
          <p:nvPr/>
        </p:nvPicPr>
        <p:blipFill>
          <a:blip r:embed="rId20"/>
          <a:stretch>
            <a:fillRect/>
          </a:stretch>
        </p:blipFill>
        <p:spPr>
          <a:xfrm>
            <a:off x="9499393" y="1452556"/>
            <a:ext cx="956271" cy="1028845"/>
          </a:xfrm>
          <a:prstGeom prst="rect">
            <a:avLst/>
          </a:prstGeom>
        </p:spPr>
      </p:pic>
      <p:pic>
        <p:nvPicPr>
          <p:cNvPr id="22" name="Picture 21"/>
          <p:cNvPicPr>
            <a:picLocks noChangeAspect="1"/>
          </p:cNvPicPr>
          <p:nvPr/>
        </p:nvPicPr>
        <p:blipFill>
          <a:blip r:embed="rId21"/>
          <a:stretch>
            <a:fillRect/>
          </a:stretch>
        </p:blipFill>
        <p:spPr>
          <a:xfrm>
            <a:off x="10737000" y="624226"/>
            <a:ext cx="902014" cy="995001"/>
          </a:xfrm>
          <a:prstGeom prst="rect">
            <a:avLst/>
          </a:prstGeom>
        </p:spPr>
      </p:pic>
      <p:pic>
        <p:nvPicPr>
          <p:cNvPr id="70" name="Picture 69"/>
          <p:cNvPicPr>
            <a:picLocks noChangeAspect="1"/>
          </p:cNvPicPr>
          <p:nvPr/>
        </p:nvPicPr>
        <p:blipFill>
          <a:blip r:embed="rId22"/>
          <a:stretch>
            <a:fillRect/>
          </a:stretch>
        </p:blipFill>
        <p:spPr>
          <a:xfrm>
            <a:off x="10397079" y="105401"/>
            <a:ext cx="244154" cy="318130"/>
          </a:xfrm>
          <a:prstGeom prst="rect">
            <a:avLst/>
          </a:prstGeom>
        </p:spPr>
      </p:pic>
      <p:pic>
        <p:nvPicPr>
          <p:cNvPr id="71" name="Picture 70"/>
          <p:cNvPicPr>
            <a:picLocks noChangeAspect="1"/>
          </p:cNvPicPr>
          <p:nvPr/>
        </p:nvPicPr>
        <p:blipFill>
          <a:blip r:embed="rId22"/>
          <a:stretch>
            <a:fillRect/>
          </a:stretch>
        </p:blipFill>
        <p:spPr>
          <a:xfrm>
            <a:off x="10920599" y="2048960"/>
            <a:ext cx="244154" cy="318130"/>
          </a:xfrm>
          <a:prstGeom prst="rect">
            <a:avLst/>
          </a:prstGeom>
        </p:spPr>
      </p:pic>
      <p:pic>
        <p:nvPicPr>
          <p:cNvPr id="72" name="Picture 71"/>
          <p:cNvPicPr>
            <a:picLocks noChangeAspect="1"/>
          </p:cNvPicPr>
          <p:nvPr/>
        </p:nvPicPr>
        <p:blipFill>
          <a:blip r:embed="rId22"/>
          <a:stretch>
            <a:fillRect/>
          </a:stretch>
        </p:blipFill>
        <p:spPr>
          <a:xfrm>
            <a:off x="8028586" y="93304"/>
            <a:ext cx="244154" cy="318130"/>
          </a:xfrm>
          <a:prstGeom prst="rect">
            <a:avLst/>
          </a:prstGeom>
        </p:spPr>
      </p:pic>
    </p:spTree>
    <p:extLst>
      <p:ext uri="{BB962C8B-B14F-4D97-AF65-F5344CB8AC3E}">
        <p14:creationId xmlns:p14="http://schemas.microsoft.com/office/powerpoint/2010/main" val="108868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FFFFFF"/>
                </a:solidFill>
              </a:rPr>
              <a:t>Box</a:t>
            </a:r>
          </a:p>
          <a:p>
            <a:pPr marL="280121" indent="-280121" defTabSz="914367">
              <a:spcAft>
                <a:spcPts val="147"/>
              </a:spcAft>
              <a:buFont typeface="Arial" panose="020B0604020202020204" pitchFamily="34" charset="0"/>
              <a:buChar char="•"/>
            </a:pPr>
            <a:r>
              <a:rPr lang="en-US" sz="1176" dirty="0">
                <a:solidFill>
                  <a:srgbClr val="FFFFFF"/>
                </a:solidFill>
              </a:rPr>
              <a:t>Chatter</a:t>
            </a:r>
          </a:p>
          <a:p>
            <a:pPr marL="280121" indent="-280121" defTabSz="914367">
              <a:spcAft>
                <a:spcPts val="147"/>
              </a:spcAft>
              <a:buFont typeface="Arial" panose="020B0604020202020204" pitchFamily="34" charset="0"/>
              <a:buChar char="•"/>
            </a:pPr>
            <a:r>
              <a:rPr lang="en-US" sz="1176" dirty="0">
                <a:solidFill>
                  <a:srgbClr val="FFFFFF"/>
                </a:solidFill>
              </a:rPr>
              <a:t>Delay</a:t>
            </a:r>
          </a:p>
          <a:p>
            <a:pPr marL="280121" indent="-280121" defTabSz="914367">
              <a:spcAft>
                <a:spcPts val="147"/>
              </a:spcAft>
              <a:buFont typeface="Arial" panose="020B0604020202020204" pitchFamily="34" charset="0"/>
              <a:buChar char="•"/>
            </a:pPr>
            <a:r>
              <a:rPr lang="en-US" sz="1176" dirty="0">
                <a:solidFill>
                  <a:srgbClr val="FFFFFF"/>
                </a:solidFill>
              </a:rPr>
              <a:t>Dropbox</a:t>
            </a:r>
          </a:p>
          <a:p>
            <a:pPr marL="280121" indent="-280121" defTabSz="914367">
              <a:spcAft>
                <a:spcPts val="147"/>
              </a:spcAft>
              <a:buFont typeface="Arial" panose="020B0604020202020204" pitchFamily="34" charset="0"/>
              <a:buChar char="•"/>
            </a:pPr>
            <a:r>
              <a:rPr lang="en-US" sz="1176" dirty="0">
                <a:solidFill>
                  <a:srgbClr val="FFFFFF"/>
                </a:solidFill>
              </a:rPr>
              <a:t>Azure HD Insight</a:t>
            </a:r>
          </a:p>
          <a:p>
            <a:pPr marL="280121" indent="-280121" defTabSz="914367">
              <a:spcAft>
                <a:spcPts val="147"/>
              </a:spcAft>
              <a:buFont typeface="Arial" panose="020B0604020202020204" pitchFamily="34" charset="0"/>
              <a:buChar char="•"/>
            </a:pPr>
            <a:r>
              <a:rPr lang="en-US" sz="1176" dirty="0" err="1">
                <a:solidFill>
                  <a:srgbClr val="FFFFFF"/>
                </a:solidFill>
              </a:rPr>
              <a:t>Marketo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Azure Media Services</a:t>
            </a:r>
          </a:p>
          <a:p>
            <a:pPr marL="280121" indent="-280121" defTabSz="914367">
              <a:spcAft>
                <a:spcPts val="147"/>
              </a:spcAft>
              <a:buFont typeface="Arial" panose="020B0604020202020204" pitchFamily="34" charset="0"/>
              <a:buChar char="•"/>
            </a:pPr>
            <a:r>
              <a:rPr lang="en-US" sz="1176" dirty="0">
                <a:solidFill>
                  <a:srgbClr val="FFFFFF"/>
                </a:solidFill>
              </a:rPr>
              <a:t>OneDrive</a:t>
            </a:r>
          </a:p>
          <a:p>
            <a:pPr marL="280121" indent="-280121" defTabSz="914367">
              <a:spcAft>
                <a:spcPts val="147"/>
              </a:spcAft>
              <a:buFont typeface="Arial" panose="020B0604020202020204" pitchFamily="34" charset="0"/>
              <a:buChar char="•"/>
            </a:pPr>
            <a:r>
              <a:rPr lang="en-US" sz="1176" dirty="0">
                <a:solidFill>
                  <a:srgbClr val="FFFFFF"/>
                </a:solidFill>
              </a:rPr>
              <a:t>SharePoint </a:t>
            </a:r>
          </a:p>
          <a:p>
            <a:pPr marL="280121" indent="-280121" defTabSz="914367">
              <a:spcAft>
                <a:spcPts val="147"/>
              </a:spcAft>
              <a:buFont typeface="Arial" panose="020B0604020202020204" pitchFamily="34" charset="0"/>
              <a:buChar char="•"/>
            </a:pPr>
            <a:r>
              <a:rPr lang="en-US" sz="1176" dirty="0">
                <a:solidFill>
                  <a:srgbClr val="FFFFFF"/>
                </a:solidFill>
              </a:rPr>
              <a:t>SQL Server</a:t>
            </a:r>
          </a:p>
          <a:p>
            <a:pPr marL="280121" indent="-280121" defTabSz="914367">
              <a:spcAft>
                <a:spcPts val="147"/>
              </a:spcAft>
              <a:buFont typeface="Arial" panose="020B0604020202020204" pitchFamily="34" charset="0"/>
              <a:buChar char="•"/>
            </a:pPr>
            <a:r>
              <a:rPr lang="en-US" sz="1176" dirty="0">
                <a:solidFill>
                  <a:srgbClr val="FFFFFF"/>
                </a:solidFill>
              </a:rPr>
              <a:t>Office 365</a:t>
            </a:r>
          </a:p>
          <a:p>
            <a:pPr marL="280121" indent="-280121" defTabSz="914367">
              <a:spcAft>
                <a:spcPts val="147"/>
              </a:spcAft>
              <a:buFont typeface="Arial" panose="020B0604020202020204" pitchFamily="34" charset="0"/>
              <a:buChar char="•"/>
            </a:pPr>
            <a:r>
              <a:rPr lang="en-US" sz="1176" dirty="0">
                <a:solidFill>
                  <a:srgbClr val="FFFFFF"/>
                </a:solidFill>
              </a:rPr>
              <a:t>Oracle</a:t>
            </a:r>
          </a:p>
          <a:p>
            <a:pPr marL="280121" indent="-280121" defTabSz="914367">
              <a:spcAft>
                <a:spcPts val="147"/>
              </a:spcAft>
              <a:buFont typeface="Arial" panose="020B0604020202020204" pitchFamily="34" charset="0"/>
              <a:buChar char="•"/>
            </a:pPr>
            <a:r>
              <a:rPr lang="en-US" sz="1176" dirty="0">
                <a:solidFill>
                  <a:srgbClr val="FFFFFF"/>
                </a:solidFill>
              </a:rPr>
              <a:t>QuickBooks</a:t>
            </a:r>
          </a:p>
          <a:p>
            <a:pPr marL="280121" indent="-280121" defTabSz="914367">
              <a:spcAft>
                <a:spcPts val="147"/>
              </a:spcAft>
              <a:buFont typeface="Arial" panose="020B0604020202020204" pitchFamily="34" charset="0"/>
              <a:buChar char="•"/>
            </a:pPr>
            <a:r>
              <a:rPr lang="en-US" sz="1176" dirty="0" err="1">
                <a:solidFill>
                  <a:srgbClr val="FFFFFF"/>
                </a:solidFill>
              </a:rPr>
              <a:t>SalesForce</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Sugar CRM </a:t>
            </a:r>
          </a:p>
          <a:p>
            <a:pPr marL="280121" indent="-280121" defTabSz="914367">
              <a:spcAft>
                <a:spcPts val="147"/>
              </a:spcAft>
              <a:buFont typeface="Arial" panose="020B0604020202020204" pitchFamily="34" charset="0"/>
              <a:buChar char="•"/>
            </a:pPr>
            <a:r>
              <a:rPr lang="en-US" sz="1176" dirty="0">
                <a:solidFill>
                  <a:srgbClr val="FFFFFF"/>
                </a:solidFill>
              </a:rPr>
              <a:t>SAP</a:t>
            </a:r>
          </a:p>
          <a:p>
            <a:pPr marL="280121" indent="-280121" defTabSz="914367">
              <a:spcAft>
                <a:spcPts val="147"/>
              </a:spcAft>
              <a:buFont typeface="Arial" panose="020B0604020202020204" pitchFamily="34" charset="0"/>
              <a:buChar char="•"/>
            </a:pPr>
            <a:r>
              <a:rPr lang="en-US" sz="1176" dirty="0">
                <a:solidFill>
                  <a:srgbClr val="FFFFFF"/>
                </a:solidFill>
              </a:rPr>
              <a:t>Azure Service Bus</a:t>
            </a:r>
          </a:p>
          <a:p>
            <a:pPr marL="280121" indent="-280121" defTabSz="914367">
              <a:spcAft>
                <a:spcPts val="147"/>
              </a:spcAft>
              <a:buFont typeface="Arial" panose="020B0604020202020204" pitchFamily="34" charset="0"/>
              <a:buChar char="•"/>
            </a:pPr>
            <a:r>
              <a:rPr lang="en-US" sz="1176" dirty="0">
                <a:solidFill>
                  <a:srgbClr val="FFFFFF"/>
                </a:solidFill>
              </a:rPr>
              <a:t>Azure Storage</a:t>
            </a:r>
          </a:p>
          <a:p>
            <a:pPr marL="280121" indent="-280121" defTabSz="914367">
              <a:spcAft>
                <a:spcPts val="147"/>
              </a:spcAft>
              <a:buFont typeface="Arial" panose="020B0604020202020204" pitchFamily="34" charset="0"/>
              <a:buChar char="•"/>
            </a:pPr>
            <a:r>
              <a:rPr lang="en-US" sz="1176" dirty="0">
                <a:solidFill>
                  <a:srgbClr val="FFFFFF"/>
                </a:solidFill>
              </a:rPr>
              <a:t>Timer / Recurrence</a:t>
            </a:r>
          </a:p>
          <a:p>
            <a:pPr marL="280121" indent="-280121" defTabSz="914367">
              <a:spcAft>
                <a:spcPts val="147"/>
              </a:spcAft>
              <a:buFont typeface="Arial" panose="020B0604020202020204" pitchFamily="34" charset="0"/>
              <a:buChar char="•"/>
            </a:pPr>
            <a:r>
              <a:rPr lang="en-US" sz="1176" dirty="0" err="1">
                <a:solidFill>
                  <a:srgbClr val="FFFFFF"/>
                </a:solidFill>
              </a:rPr>
              <a:t>Twilio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Twitter</a:t>
            </a:r>
          </a:p>
          <a:p>
            <a:pPr marL="280121" indent="-280121" defTabSz="914367">
              <a:spcAft>
                <a:spcPts val="147"/>
              </a:spcAft>
              <a:buFont typeface="Arial" panose="020B0604020202020204" pitchFamily="34" charset="0"/>
              <a:buChar char="•"/>
            </a:pPr>
            <a:r>
              <a:rPr lang="en-US" sz="1176" dirty="0">
                <a:solidFill>
                  <a:srgbClr val="FFFFFF"/>
                </a:solidFill>
              </a:rPr>
              <a:t>IBM DB2 </a:t>
            </a:r>
          </a:p>
          <a:p>
            <a:pPr marL="280121" indent="-280121" defTabSz="914367">
              <a:spcAft>
                <a:spcPts val="147"/>
              </a:spcAft>
              <a:buFont typeface="Arial" panose="020B0604020202020204" pitchFamily="34" charset="0"/>
              <a:buChar char="•"/>
            </a:pPr>
            <a:r>
              <a:rPr lang="en-US" sz="1176" dirty="0">
                <a:solidFill>
                  <a:srgbClr val="FFFFFF"/>
                </a:solidFill>
              </a:rPr>
              <a:t>Informix</a:t>
            </a:r>
          </a:p>
          <a:p>
            <a:pPr marL="280121" indent="-280121" defTabSz="914367">
              <a:spcAft>
                <a:spcPts val="147"/>
              </a:spcAft>
              <a:buFont typeface="Arial" panose="020B0604020202020204" pitchFamily="34" charset="0"/>
              <a:buChar char="•"/>
            </a:pPr>
            <a:r>
              <a:rPr lang="en-US" sz="1176" dirty="0" err="1">
                <a:solidFill>
                  <a:srgbClr val="FFFFFF"/>
                </a:solidFill>
              </a:rPr>
              <a:t>Websphere</a:t>
            </a:r>
            <a:r>
              <a:rPr lang="en-US" sz="1176" dirty="0">
                <a:solidFill>
                  <a:srgbClr val="FFFFFF"/>
                </a:solidFill>
              </a:rPr>
              <a:t> MQ</a:t>
            </a:r>
          </a:p>
          <a:p>
            <a:pPr marL="280121" indent="-280121" defTabSz="914367">
              <a:spcAft>
                <a:spcPts val="147"/>
              </a:spcAft>
              <a:buFont typeface="Arial" panose="020B0604020202020204" pitchFamily="34" charset="0"/>
              <a:buChar char="•"/>
            </a:pPr>
            <a:r>
              <a:rPr lang="en-US" sz="1176" dirty="0">
                <a:solidFill>
                  <a:srgbClr val="FFFFFF"/>
                </a:solidFill>
              </a:rPr>
              <a:t>Azure Web Jobs</a:t>
            </a:r>
          </a:p>
          <a:p>
            <a:pPr marL="280121" indent="-280121" defTabSz="914367">
              <a:spcAft>
                <a:spcPts val="147"/>
              </a:spcAft>
              <a:buFont typeface="Arial" panose="020B0604020202020204" pitchFamily="34" charset="0"/>
              <a:buChar char="•"/>
            </a:pPr>
            <a:r>
              <a:rPr lang="en-US" sz="1176" dirty="0">
                <a:solidFill>
                  <a:srgbClr val="FFFFFF"/>
                </a:solidFill>
              </a:rPr>
              <a:t>Yammer</a:t>
            </a:r>
          </a:p>
          <a:p>
            <a:pPr marL="280121" indent="-280121" defTabSz="914367">
              <a:spcAft>
                <a:spcPts val="147"/>
              </a:spcAft>
              <a:buFont typeface="Arial" panose="020B0604020202020204" pitchFamily="34" charset="0"/>
              <a:buChar char="•"/>
            </a:pPr>
            <a:r>
              <a:rPr lang="en-US" sz="1176" dirty="0">
                <a:solidFill>
                  <a:srgbClr val="FFFFFF"/>
                </a:solidFill>
              </a:rPr>
              <a:t>Dynamics CRM</a:t>
            </a:r>
          </a:p>
          <a:p>
            <a:pPr marL="280121" indent="-280121" defTabSz="914367">
              <a:spcAft>
                <a:spcPts val="147"/>
              </a:spcAft>
              <a:buFont typeface="Arial" panose="020B0604020202020204" pitchFamily="34" charset="0"/>
              <a:buChar char="•"/>
            </a:pPr>
            <a:r>
              <a:rPr lang="en-US" sz="1176" dirty="0">
                <a:solidFill>
                  <a:srgbClr val="FFFFFF"/>
                </a:solidFill>
              </a:rPr>
              <a:t>Dynamics AX</a:t>
            </a:r>
          </a:p>
          <a:p>
            <a:pPr marL="280121" indent="-280121" defTabSz="914367">
              <a:spcAft>
                <a:spcPts val="147"/>
              </a:spcAft>
              <a:buFont typeface="Arial" panose="020B0604020202020204" pitchFamily="34" charset="0"/>
              <a:buChar char="•"/>
            </a:pPr>
            <a:r>
              <a:rPr lang="en-US" sz="1176" dirty="0">
                <a:solidFill>
                  <a:srgbClr val="FFFFFF"/>
                </a:solidFill>
              </a:rPr>
              <a:t>Hybrid Connectivity</a:t>
            </a: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a:t>
            </a:r>
            <a:r>
              <a:rPr lang="en-US" sz="1176" dirty="0" err="1">
                <a:solidFill>
                  <a:srgbClr val="FFFFFF"/>
                </a:solidFill>
              </a:rPr>
              <a:t>Debatching</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idx="4294967295"/>
          </p:nvPr>
        </p:nvSpPr>
        <p:spPr>
          <a:xfrm>
            <a:off x="0" y="284163"/>
            <a:ext cx="6176963" cy="836612"/>
          </a:xfrm>
          <a:prstGeom prst="rect">
            <a:avLst/>
          </a:prstGeom>
        </p:spPr>
        <p:txBody>
          <a:bodyPr anchor="ctr"/>
          <a:lstStyle/>
          <a:p>
            <a:pPr>
              <a:lnSpc>
                <a:spcPct val="100000"/>
              </a:lnSpc>
            </a:pPr>
            <a:r>
              <a:rPr lang="en-US" sz="3921" dirty="0"/>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130066069"/>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044020" y="3107039"/>
            <a:ext cx="10292640" cy="860434"/>
          </a:xfrm>
          <a:prstGeom prst="rect">
            <a:avLst/>
          </a:prstGeom>
          <a:noFill/>
        </p:spPr>
        <p:txBody>
          <a:bodyPr wrap="none" lIns="182854" tIns="146284" rIns="182854" bIns="146284" rtlCol="0">
            <a:spAutoFit/>
          </a:bodyPr>
          <a:lstStyle/>
          <a:p>
            <a:pPr defTabSz="914367">
              <a:lnSpc>
                <a:spcPct val="90000"/>
              </a:lnSpc>
            </a:pPr>
            <a:r>
              <a:rPr lang="en-US" sz="4000" dirty="0">
                <a:gradFill>
                  <a:gsLst>
                    <a:gs pos="2917">
                      <a:srgbClr val="FFFFFF"/>
                    </a:gs>
                    <a:gs pos="30000">
                      <a:srgbClr val="FFFFFF"/>
                    </a:gs>
                  </a:gsLst>
                  <a:lin ang="5400000" scaled="0"/>
                </a:gradFill>
                <a:latin typeface="Segoe UI Light"/>
              </a:rPr>
              <a:t>Target audience is </a:t>
            </a:r>
            <a:r>
              <a:rPr lang="en-US" sz="4000" i="1" dirty="0">
                <a:gradFill>
                  <a:gsLst>
                    <a:gs pos="2917">
                      <a:srgbClr val="FFFFFF"/>
                    </a:gs>
                    <a:gs pos="30000">
                      <a:srgbClr val="FFFFFF"/>
                    </a:gs>
                  </a:gsLst>
                  <a:lin ang="5400000" scaled="0"/>
                </a:gradFill>
                <a:latin typeface="Segoe UI Light"/>
              </a:rPr>
              <a:t>anyone</a:t>
            </a:r>
            <a:r>
              <a:rPr lang="en-US" sz="4000" dirty="0">
                <a:gradFill>
                  <a:gsLst>
                    <a:gs pos="2917">
                      <a:srgbClr val="FFFFFF"/>
                    </a:gs>
                    <a:gs pos="30000">
                      <a:srgbClr val="FFFFFF"/>
                    </a:gs>
                  </a:gsLst>
                  <a:lin ang="5400000" scaled="0"/>
                </a:gradFill>
                <a:latin typeface="Segoe UI Light"/>
              </a:rPr>
              <a:t> who can use Azure</a:t>
            </a:r>
          </a:p>
        </p:txBody>
      </p:sp>
      <p:sp>
        <p:nvSpPr>
          <p:cNvPr id="3" name="TextBox 2"/>
          <p:cNvSpPr txBox="1"/>
          <p:nvPr/>
        </p:nvSpPr>
        <p:spPr>
          <a:xfrm>
            <a:off x="1625507" y="4208097"/>
            <a:ext cx="9117422" cy="747471"/>
          </a:xfrm>
          <a:prstGeom prst="rect">
            <a:avLst/>
          </a:prstGeom>
          <a:noFill/>
        </p:spPr>
        <p:txBody>
          <a:bodyPr wrap="none" lIns="182854" tIns="146284" rIns="182854" bIns="146284" rtlCol="0">
            <a:spAutoFit/>
          </a:bodyPr>
          <a:lstStyle/>
          <a:p>
            <a:pPr defTabSz="914367">
              <a:lnSpc>
                <a:spcPct val="90000"/>
              </a:lnSpc>
            </a:pPr>
            <a:r>
              <a:rPr lang="en-US" sz="3200" dirty="0">
                <a:gradFill>
                  <a:gsLst>
                    <a:gs pos="2917">
                      <a:srgbClr val="FFFFFF"/>
                    </a:gs>
                    <a:gs pos="30000">
                      <a:srgbClr val="FFFFFF"/>
                    </a:gs>
                  </a:gsLst>
                  <a:lin ang="5400000" scaled="0"/>
                </a:gradFill>
                <a:latin typeface="Segoe UI Light"/>
              </a:rPr>
              <a:t>… but not necessarily business users or consumers</a:t>
            </a:r>
          </a:p>
        </p:txBody>
      </p:sp>
    </p:spTree>
    <p:extLst>
      <p:ext uri="{BB962C8B-B14F-4D97-AF65-F5344CB8AC3E}">
        <p14:creationId xmlns:p14="http://schemas.microsoft.com/office/powerpoint/2010/main" val="690294865"/>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Mobile Apps</a:t>
            </a:r>
            <a:endParaRPr lang="en-US" dirty="0"/>
          </a:p>
        </p:txBody>
      </p:sp>
    </p:spTree>
    <p:extLst>
      <p:ext uri="{BB962C8B-B14F-4D97-AF65-F5344CB8AC3E}">
        <p14:creationId xmlns:p14="http://schemas.microsoft.com/office/powerpoint/2010/main" val="2337279836"/>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5139502" y="834071"/>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capabilities for Mobile apps:</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a:t>
            </a:r>
            <a:r>
              <a:rPr lang="en-US" sz="2353" dirty="0" err="1">
                <a:solidFill>
                  <a:srgbClr val="FFFFFF"/>
                </a:solidFill>
                <a:latin typeface="Segoe UI Light"/>
              </a:rPr>
              <a:t>GitHub</a:t>
            </a:r>
            <a:r>
              <a:rPr lang="en-US" sz="2353" dirty="0">
                <a:solidFill>
                  <a:srgbClr val="FFFFFF"/>
                </a:solidFill>
                <a:latin typeface="Segoe UI Light"/>
              </a:rPr>
              <a:t>,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384633" y="3703490"/>
            <a:ext cx="2719246" cy="814661"/>
          </a:xfrm>
          <a:prstGeom prst="rect">
            <a:avLst/>
          </a:prstGeom>
        </p:spPr>
        <p:txBody>
          <a:bodyPr wrap="none">
            <a:spAutoFit/>
          </a:bodyPr>
          <a:lstStyle/>
          <a:p>
            <a:pPr algn="ctr" defTabSz="878526"/>
            <a:r>
              <a:rPr lang="en-US" sz="2353" dirty="0">
                <a:solidFill>
                  <a:srgbClr val="FFFFFF"/>
                </a:solidFill>
                <a:latin typeface="Segoe UI Light"/>
              </a:rPr>
              <a:t>Mobile services plus</a:t>
            </a:r>
          </a:p>
          <a:p>
            <a:pPr algn="ctr" defTabSz="878526">
              <a:spcAft>
                <a:spcPts val="1765"/>
              </a:spcAft>
            </a:pPr>
            <a:r>
              <a:rPr lang="en-US" sz="2353" dirty="0">
                <a:solidFill>
                  <a:srgbClr val="FFFFFF"/>
                </a:solidFill>
                <a:latin typeface="Segoe UI Light"/>
              </a:rPr>
              <a:t>a whole lot more</a:t>
            </a:r>
          </a:p>
        </p:txBody>
      </p:sp>
      <p:grpSp>
        <p:nvGrpSpPr>
          <p:cNvPr id="7" name="Group 6"/>
          <p:cNvGrpSpPr/>
          <p:nvPr/>
        </p:nvGrpSpPr>
        <p:grpSpPr>
          <a:xfrm>
            <a:off x="1386956" y="2203879"/>
            <a:ext cx="2583710" cy="1375200"/>
            <a:chOff x="8857428" y="774015"/>
            <a:chExt cx="2635519" cy="1402775"/>
          </a:xfrm>
        </p:grpSpPr>
        <p:sp>
          <p:nvSpPr>
            <p:cNvPr id="10" name="TextBox 9"/>
            <p:cNvSpPr txBox="1"/>
            <p:nvPr/>
          </p:nvSpPr>
          <p:spPr>
            <a:xfrm>
              <a:off x="8857428" y="1701980"/>
              <a:ext cx="2635519" cy="474810"/>
            </a:xfrm>
            <a:prstGeom prst="flowChartOffpageConnector">
              <a:avLst/>
            </a:prstGeom>
            <a:noFill/>
          </p:spPr>
          <p:txBody>
            <a:bodyPr wrap="square" rtlCol="0">
              <a:spAutoFit/>
            </a:bodyPr>
            <a:lstStyle/>
            <a:p>
              <a:pPr algn="ctr" defTabSz="896386">
                <a:defRPr/>
              </a:pPr>
              <a:r>
                <a:rPr lang="en-US" sz="1836" b="1" kern="0" cap="all" dirty="0">
                  <a:solidFill>
                    <a:srgbClr val="FFFFFF"/>
                  </a:solidFill>
                </a:rPr>
                <a:t>Mobile Apps</a:t>
              </a:r>
            </a:p>
          </p:txBody>
        </p:sp>
        <p:pic>
          <p:nvPicPr>
            <p:cNvPr id="9" name="Picture 8"/>
            <p:cNvPicPr>
              <a:picLocks noChangeAspect="1"/>
            </p:cNvPicPr>
            <p:nvPr/>
          </p:nvPicPr>
          <p:blipFill>
            <a:blip r:embed="rId2"/>
            <a:stretch>
              <a:fillRect/>
            </a:stretch>
          </p:blipFill>
          <p:spPr>
            <a:xfrm>
              <a:off x="9897141" y="774015"/>
              <a:ext cx="556316" cy="798813"/>
            </a:xfrm>
            <a:prstGeom prst="rect">
              <a:avLst/>
            </a:prstGeom>
          </p:spPr>
        </p:pic>
      </p:grpSp>
    </p:spTree>
    <p:extLst>
      <p:ext uri="{BB962C8B-B14F-4D97-AF65-F5344CB8AC3E}">
        <p14:creationId xmlns:p14="http://schemas.microsoft.com/office/powerpoint/2010/main" val="229534452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smtClean="0"/>
              <a:t>Azure Mobile Services</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en-US" sz="3200" dirty="0" smtClean="0">
                <a:solidFill>
                  <a:schemeClr val="bg1"/>
                </a:solidFill>
              </a:rPr>
              <a:t>Storage</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en-US" sz="3200" dirty="0" smtClean="0">
                <a:solidFill>
                  <a:schemeClr val="bg1"/>
                </a:solidFill>
              </a:rPr>
              <a:t>Authentication</a:t>
            </a:r>
            <a:endParaRPr lang="en-US" sz="3200" dirty="0">
              <a:solidFill>
                <a:schemeClr val="bg1"/>
              </a:solidFill>
            </a:endParaRP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en-US" sz="3200" dirty="0" smtClean="0">
                <a:solidFill>
                  <a:schemeClr val="bg1"/>
                </a:solidFill>
              </a:rPr>
              <a:t>Logic</a:t>
            </a:r>
            <a:endParaRPr lang="en-US" sz="3200" dirty="0">
              <a:solidFill>
                <a:schemeClr val="bg1"/>
              </a:solidFill>
            </a:endParaRP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en-US" sz="3200" dirty="0" smtClean="0">
                <a:solidFill>
                  <a:schemeClr val="bg1"/>
                </a:solidFill>
              </a:rPr>
              <a:t>Push</a:t>
            </a:r>
            <a:endParaRPr lang="en-US" sz="3200" dirty="0">
              <a:solidFill>
                <a:schemeClr val="bg1"/>
              </a:solidFill>
            </a:endParaRP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en-US" sz="3200" dirty="0" smtClean="0">
                <a:solidFill>
                  <a:schemeClr val="bg1"/>
                </a:solidFill>
              </a:rPr>
              <a:t>Scheduler</a:t>
            </a:r>
            <a:endParaRPr lang="en-US" sz="3200" dirty="0">
              <a:solidFill>
                <a:schemeClr val="bg1"/>
              </a:solidFill>
            </a:endParaRPr>
          </a:p>
        </p:txBody>
      </p:sp>
    </p:spTree>
    <p:extLst>
      <p:ext uri="{BB962C8B-B14F-4D97-AF65-F5344CB8AC3E}">
        <p14:creationId xmlns:p14="http://schemas.microsoft.com/office/powerpoint/2010/main" val="324010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Structured Storage</a:t>
            </a:r>
            <a:endParaRPr lang="en-US" sz="4800" dirty="0"/>
          </a:p>
        </p:txBody>
      </p:sp>
      <p:sp>
        <p:nvSpPr>
          <p:cNvPr id="3" name="Content Placeholder 2"/>
          <p:cNvSpPr>
            <a:spLocks noGrp="1"/>
          </p:cNvSpPr>
          <p:nvPr>
            <p:ph sz="quarter" idx="10"/>
          </p:nvPr>
        </p:nvSpPr>
        <p:spPr/>
        <p:txBody>
          <a:bodyPr>
            <a:noAutofit/>
          </a:bodyPr>
          <a:lstStyle/>
          <a:p>
            <a:r>
              <a:rPr lang="en-US" sz="2800" dirty="0" smtClean="0"/>
              <a:t>Powered by SQL Database</a:t>
            </a:r>
          </a:p>
          <a:p>
            <a:r>
              <a:rPr lang="en-US" sz="2800" dirty="0" smtClean="0"/>
              <a:t>Supports rich querying capabilities</a:t>
            </a:r>
          </a:p>
          <a:p>
            <a:r>
              <a:rPr lang="en-US" sz="2800" dirty="0" smtClean="0"/>
              <a:t>Dynamic Schematization</a:t>
            </a:r>
          </a:p>
          <a:p>
            <a:r>
              <a:rPr lang="en-US" sz="2800" dirty="0" smtClean="0"/>
              <a:t>Data management in:</a:t>
            </a:r>
          </a:p>
          <a:p>
            <a:pPr lvl="1"/>
            <a:r>
              <a:rPr lang="en-US" sz="2400" dirty="0" smtClean="0"/>
              <a:t>Azure Portal</a:t>
            </a:r>
          </a:p>
          <a:p>
            <a:pPr lvl="1"/>
            <a:r>
              <a:rPr lang="en-US" sz="2400" dirty="0" smtClean="0"/>
              <a:t>SQL Portal (Silverlight)</a:t>
            </a:r>
          </a:p>
          <a:p>
            <a:pPr lvl="1"/>
            <a:r>
              <a:rPr lang="en-US" sz="2400" dirty="0" smtClean="0"/>
              <a:t>SQL Management Studio</a:t>
            </a:r>
          </a:p>
          <a:p>
            <a:pPr lvl="1"/>
            <a:r>
              <a:rPr lang="en-US" sz="2400" dirty="0" smtClean="0"/>
              <a:t>REST API</a:t>
            </a:r>
          </a:p>
          <a:p>
            <a:pPr lvl="1"/>
            <a:r>
              <a:rPr lang="en-US" sz="2400" dirty="0" smtClean="0"/>
              <a:t>Azure CLI Tools</a:t>
            </a:r>
          </a:p>
          <a:p>
            <a:pPr lvl="1"/>
            <a:r>
              <a:rPr lang="en-US" sz="2400" dirty="0" smtClean="0"/>
              <a:t>SQL CLI</a:t>
            </a:r>
            <a:endParaRPr lang="en-US" sz="24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9553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en-US" sz="4800" dirty="0" smtClean="0"/>
              <a:t>App Service - one </a:t>
            </a:r>
            <a:r>
              <a:rPr lang="en-US" sz="4800" dirty="0"/>
              <a:t>integrated </a:t>
            </a:r>
            <a:r>
              <a:rPr lang="en-US" sz="4800" dirty="0" smtClean="0"/>
              <a:t>offering</a:t>
            </a:r>
            <a:endParaRPr lang="en-US" sz="4800" dirty="0"/>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br>
                <a:rPr lang="en-US" sz="1400" kern="0" dirty="0">
                  <a:solidFill>
                    <a:schemeClr val="bg1"/>
                  </a:solidFill>
                  <a:latin typeface="Segoe UI Light"/>
                </a:rPr>
              </a:br>
              <a:r>
                <a:rPr lang="en-US" sz="1400"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Server Side Table Scripts</a:t>
            </a:r>
            <a:endParaRPr lang="en-US" dirty="0"/>
          </a:p>
        </p:txBody>
      </p:sp>
      <p:sp>
        <p:nvSpPr>
          <p:cNvPr id="5" name="Rectangle 4"/>
          <p:cNvSpPr/>
          <p:nvPr/>
        </p:nvSpPr>
        <p:spPr>
          <a:xfrm>
            <a:off x="1945233" y="961852"/>
            <a:ext cx="3642549" cy="1124439"/>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t>Node.js</a:t>
            </a:r>
            <a:r>
              <a:rPr lang="en-US" sz="2400" dirty="0" smtClean="0"/>
              <a:t> scripts</a:t>
            </a:r>
            <a:endParaRPr lang="en-US" sz="2400" dirty="0"/>
          </a:p>
        </p:txBody>
      </p:sp>
      <p:sp>
        <p:nvSpPr>
          <p:cNvPr id="6" name="Rectangle 5"/>
          <p:cNvSpPr/>
          <p:nvPr/>
        </p:nvSpPr>
        <p:spPr>
          <a:xfrm>
            <a:off x="1942066" y="3752362"/>
            <a:ext cx="3642549" cy="1124439"/>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Intercept CRUD requests to tables</a:t>
            </a:r>
            <a:endParaRPr lang="en-US" sz="2400" dirty="0"/>
          </a:p>
        </p:txBody>
      </p:sp>
      <p:sp>
        <p:nvSpPr>
          <p:cNvPr id="7" name="Rectangle 6"/>
          <p:cNvSpPr/>
          <p:nvPr/>
        </p:nvSpPr>
        <p:spPr>
          <a:xfrm>
            <a:off x="1942066" y="2447378"/>
            <a:ext cx="3642549" cy="1124439"/>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Passes through to SQL by default</a:t>
            </a:r>
            <a:endParaRPr lang="en-US" sz="2400" dirty="0"/>
          </a:p>
        </p:txBody>
      </p:sp>
      <p:sp>
        <p:nvSpPr>
          <p:cNvPr id="8" name="Rectangle 7"/>
          <p:cNvSpPr/>
          <p:nvPr/>
        </p:nvSpPr>
        <p:spPr>
          <a:xfrm>
            <a:off x="6607385" y="3752362"/>
            <a:ext cx="3642549" cy="1124439"/>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Fully customizable</a:t>
            </a:r>
            <a:endParaRPr lang="en-US" sz="2400" dirty="0"/>
          </a:p>
        </p:txBody>
      </p:sp>
      <p:sp>
        <p:nvSpPr>
          <p:cNvPr id="9" name="Rectangle 8"/>
          <p:cNvSpPr/>
          <p:nvPr/>
        </p:nvSpPr>
        <p:spPr>
          <a:xfrm>
            <a:off x="6607385" y="981594"/>
            <a:ext cx="3642549" cy="1124439"/>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.NET Web API</a:t>
            </a:r>
          </a:p>
          <a:p>
            <a:pPr algn="ctr"/>
            <a:r>
              <a:rPr lang="en-US" sz="2400" dirty="0" smtClean="0"/>
              <a:t>backend in </a:t>
            </a:r>
          </a:p>
          <a:p>
            <a:pPr algn="ctr"/>
            <a:r>
              <a:rPr lang="en-US" sz="2400" dirty="0" smtClean="0"/>
              <a:t>Visual Studio</a:t>
            </a:r>
            <a:endParaRPr lang="en-US" sz="2400" dirty="0"/>
          </a:p>
        </p:txBody>
      </p:sp>
      <p:sp>
        <p:nvSpPr>
          <p:cNvPr id="10" name="Rectangle 9"/>
          <p:cNvSpPr/>
          <p:nvPr/>
        </p:nvSpPr>
        <p:spPr>
          <a:xfrm>
            <a:off x="6607385" y="2447378"/>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schemeClr val="bg1"/>
                </a:solidFill>
              </a:rPr>
              <a:t>MongoDB</a:t>
            </a:r>
            <a:r>
              <a:rPr lang="en-US" sz="2400" dirty="0" smtClean="0">
                <a:solidFill>
                  <a:schemeClr val="bg1"/>
                </a:solidFill>
              </a:rPr>
              <a:t>, Table Storage, SQL out of the box</a:t>
            </a:r>
            <a:endParaRPr lang="en-US" sz="2400" dirty="0">
              <a:solidFill>
                <a:schemeClr val="bg1"/>
              </a:solidFill>
            </a:endParaRPr>
          </a:p>
        </p:txBody>
      </p:sp>
    </p:spTree>
    <p:extLst>
      <p:ext uri="{BB962C8B-B14F-4D97-AF65-F5344CB8AC3E}">
        <p14:creationId xmlns:p14="http://schemas.microsoft.com/office/powerpoint/2010/main" val="359610412"/>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Basic Mobile App with </a:t>
            </a:r>
            <a:r>
              <a:rPr lang="en-US" dirty="0" smtClean="0"/>
              <a:t>Validation</a:t>
            </a:r>
            <a:endParaRPr lang="en-US" dirty="0"/>
          </a:p>
        </p:txBody>
      </p:sp>
    </p:spTree>
    <p:extLst>
      <p:ext uri="{BB962C8B-B14F-4D97-AF65-F5344CB8AC3E}">
        <p14:creationId xmlns:p14="http://schemas.microsoft.com/office/powerpoint/2010/main" val="93752160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API</a:t>
            </a:r>
            <a:endParaRPr lang="en-US" dirty="0"/>
          </a:p>
        </p:txBody>
      </p:sp>
      <p:sp>
        <p:nvSpPr>
          <p:cNvPr id="3" name="Content Placeholder 2"/>
          <p:cNvSpPr>
            <a:spLocks noGrp="1"/>
          </p:cNvSpPr>
          <p:nvPr>
            <p:ph sz="quarter" idx="10"/>
          </p:nvPr>
        </p:nvSpPr>
        <p:spPr/>
        <p:txBody>
          <a:bodyPr>
            <a:noAutofit/>
          </a:bodyPr>
          <a:lstStyle/>
          <a:p>
            <a:r>
              <a:rPr lang="en-US" sz="2800" dirty="0" smtClean="0"/>
              <a:t>Non-table based endpoints</a:t>
            </a:r>
          </a:p>
          <a:p>
            <a:r>
              <a:rPr lang="en-US" sz="2800" dirty="0" smtClean="0"/>
              <a:t>Accessible from</a:t>
            </a:r>
          </a:p>
          <a:p>
            <a:pPr lvl="1"/>
            <a:r>
              <a:rPr lang="en-US" sz="2000" dirty="0" smtClean="0"/>
              <a:t>GET</a:t>
            </a:r>
          </a:p>
          <a:p>
            <a:pPr lvl="1"/>
            <a:r>
              <a:rPr lang="en-US" sz="2000" dirty="0" smtClean="0"/>
              <a:t>POST</a:t>
            </a:r>
          </a:p>
          <a:p>
            <a:pPr lvl="1"/>
            <a:r>
              <a:rPr lang="en-US" sz="2000" dirty="0" smtClean="0"/>
              <a:t>PUT</a:t>
            </a:r>
            <a:endParaRPr lang="en-US" sz="2000" dirty="0"/>
          </a:p>
          <a:p>
            <a:pPr lvl="1"/>
            <a:r>
              <a:rPr lang="en-US" sz="2000" dirty="0" smtClean="0"/>
              <a:t>PATCH</a:t>
            </a:r>
            <a:endParaRPr lang="en-US" sz="2000" dirty="0"/>
          </a:p>
          <a:p>
            <a:pPr lvl="1"/>
            <a:r>
              <a:rPr lang="en-US" sz="2000" dirty="0" smtClean="0"/>
              <a:t>DELETE</a:t>
            </a:r>
          </a:p>
          <a:p>
            <a:r>
              <a:rPr lang="en-US" sz="2400" dirty="0" smtClean="0"/>
              <a:t>For node.js logic in scripts like table endpoints</a:t>
            </a:r>
          </a:p>
          <a:p>
            <a:r>
              <a:rPr lang="en-US" sz="2400" dirty="0" smtClean="0"/>
              <a:t>For .NET delivered through a </a:t>
            </a:r>
            <a:r>
              <a:rPr lang="en-US" sz="2400" dirty="0" err="1" smtClean="0"/>
              <a:t>WebAPI</a:t>
            </a:r>
            <a:r>
              <a:rPr lang="en-US" sz="2400" dirty="0" smtClean="0"/>
              <a:t> </a:t>
            </a:r>
          </a:p>
          <a:p>
            <a:r>
              <a:rPr lang="en-US" sz="2400" dirty="0" smtClean="0"/>
              <a:t>Expose any functionality you want</a:t>
            </a:r>
            <a:endParaRPr lang="en-US" sz="24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52</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08180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en-US" sz="8800" dirty="0" smtClean="0"/>
              <a:t>App Service Environment</a:t>
            </a:r>
            <a:endParaRPr lang="en-US" sz="8800" dirty="0"/>
          </a:p>
        </p:txBody>
      </p:sp>
    </p:spTree>
    <p:extLst>
      <p:ext uri="{BB962C8B-B14F-4D97-AF65-F5344CB8AC3E}">
        <p14:creationId xmlns:p14="http://schemas.microsoft.com/office/powerpoint/2010/main" val="24809705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p:spPr>
        <p:txBody>
          <a:bodyPr/>
          <a:lstStyle/>
          <a:p>
            <a:r>
              <a:rPr lang="en-US" dirty="0"/>
              <a:t>New Premium Tier Feature</a:t>
            </a:r>
          </a:p>
          <a:p>
            <a:r>
              <a:rPr lang="en-US" dirty="0"/>
              <a:t>Dedicated compute resources and network </a:t>
            </a:r>
            <a:r>
              <a:rPr lang="en-US" dirty="0" smtClean="0"/>
              <a:t>resources</a:t>
            </a:r>
          </a:p>
          <a:p>
            <a:r>
              <a:rPr lang="en-US" dirty="0" smtClean="0"/>
              <a:t>Increased </a:t>
            </a:r>
            <a:r>
              <a:rPr lang="en-US" dirty="0"/>
              <a:t>Scaling </a:t>
            </a:r>
            <a:r>
              <a:rPr lang="en-US" dirty="0" smtClean="0"/>
              <a:t>Options</a:t>
            </a:r>
          </a:p>
          <a:p>
            <a:r>
              <a:rPr lang="en-US" dirty="0"/>
              <a:t>Directly created in a Virtual </a:t>
            </a:r>
            <a:r>
              <a:rPr lang="en-US" dirty="0" smtClean="0"/>
              <a:t>Network</a:t>
            </a:r>
          </a:p>
          <a:p>
            <a:r>
              <a:rPr lang="en-US" dirty="0" smtClean="0"/>
              <a:t>Support all </a:t>
            </a:r>
            <a:r>
              <a:rPr lang="en-US" dirty="0"/>
              <a:t>Web App features and capabilities </a:t>
            </a:r>
          </a:p>
          <a:p>
            <a:r>
              <a:rPr lang="en-US" dirty="0"/>
              <a:t>Support Web, Mobile and API </a:t>
            </a:r>
            <a:r>
              <a:rPr lang="en-US" dirty="0" smtClean="0"/>
              <a:t>Apps</a:t>
            </a:r>
            <a:endParaRPr lang="en-US" dirty="0"/>
          </a:p>
          <a:p>
            <a:r>
              <a:rPr lang="en-US" dirty="0"/>
              <a:t>Global Scale</a:t>
            </a:r>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smtClean="0"/>
              <a:t>App </a:t>
            </a:r>
            <a:r>
              <a:rPr lang="en-US" dirty="0"/>
              <a:t>Service </a:t>
            </a:r>
            <a:r>
              <a:rPr lang="en-US" dirty="0" smtClean="0"/>
              <a:t>Environment (ASE)</a:t>
            </a:r>
            <a:endParaRPr lang="en-US" dirty="0"/>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grpSp>
    </p:spTree>
    <p:extLst>
      <p:ext uri="{BB962C8B-B14F-4D97-AF65-F5344CB8AC3E}">
        <p14:creationId xmlns:p14="http://schemas.microsoft.com/office/powerpoint/2010/main" val="1638783851"/>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6618915"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39" name="Group 38"/>
          <p:cNvGrpSpPr/>
          <p:nvPr/>
        </p:nvGrpSpPr>
        <p:grpSpPr>
          <a:xfrm>
            <a:off x="8262360" y="2159065"/>
            <a:ext cx="1494041" cy="1542691"/>
            <a:chOff x="4608513" y="3354318"/>
            <a:chExt cx="1664043" cy="1680993"/>
          </a:xfrm>
        </p:grpSpPr>
        <p:pic>
          <p:nvPicPr>
            <p:cNvPr id="40" name="Picture 39"/>
            <p:cNvPicPr>
              <a:picLocks noChangeAspect="1"/>
            </p:cNvPicPr>
            <p:nvPr/>
          </p:nvPicPr>
          <p:blipFill>
            <a:blip r:embed="rId3"/>
            <a:stretch>
              <a:fillRect/>
            </a:stretch>
          </p:blipFill>
          <p:spPr>
            <a:xfrm>
              <a:off x="4999038" y="3354318"/>
              <a:ext cx="951110" cy="951110"/>
            </a:xfrm>
            <a:prstGeom prst="rect">
              <a:avLst/>
            </a:prstGeom>
          </p:spPr>
        </p:pic>
        <p:sp>
          <p:nvSpPr>
            <p:cNvPr id="41" name="TextBox 40"/>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42" name="Group 41"/>
          <p:cNvGrpSpPr/>
          <p:nvPr/>
        </p:nvGrpSpPr>
        <p:grpSpPr>
          <a:xfrm>
            <a:off x="9824332" y="2159065"/>
            <a:ext cx="1507584" cy="1542691"/>
            <a:chOff x="4608513" y="3354318"/>
            <a:chExt cx="1679127" cy="1680993"/>
          </a:xfrm>
        </p:grpSpPr>
        <p:pic>
          <p:nvPicPr>
            <p:cNvPr id="43" name="Picture 42"/>
            <p:cNvPicPr>
              <a:picLocks noChangeAspect="1"/>
            </p:cNvPicPr>
            <p:nvPr/>
          </p:nvPicPr>
          <p:blipFill>
            <a:blip r:embed="rId3"/>
            <a:stretch>
              <a:fillRect/>
            </a:stretch>
          </p:blipFill>
          <p:spPr>
            <a:xfrm>
              <a:off x="4999038" y="3354318"/>
              <a:ext cx="951110" cy="951110"/>
            </a:xfrm>
            <a:prstGeom prst="rect">
              <a:avLst/>
            </a:prstGeom>
          </p:spPr>
        </p:pic>
        <p:sp>
          <p:nvSpPr>
            <p:cNvPr id="44" name="TextBox 43"/>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45" name="Group 44"/>
          <p:cNvGrpSpPr/>
          <p:nvPr/>
        </p:nvGrpSpPr>
        <p:grpSpPr>
          <a:xfrm>
            <a:off x="6716961" y="2159065"/>
            <a:ext cx="1477469" cy="1542691"/>
            <a:chOff x="4608512" y="3354318"/>
            <a:chExt cx="1645585" cy="1680993"/>
          </a:xfrm>
        </p:grpSpPr>
        <p:pic>
          <p:nvPicPr>
            <p:cNvPr id="46" name="Picture 45"/>
            <p:cNvPicPr>
              <a:picLocks noChangeAspect="1"/>
            </p:cNvPicPr>
            <p:nvPr/>
          </p:nvPicPr>
          <p:blipFill>
            <a:blip r:embed="rId3"/>
            <a:stretch>
              <a:fillRect/>
            </a:stretch>
          </p:blipFill>
          <p:spPr>
            <a:xfrm>
              <a:off x="4999038" y="3354318"/>
              <a:ext cx="951110" cy="951110"/>
            </a:xfrm>
            <a:prstGeom prst="rect">
              <a:avLst/>
            </a:prstGeom>
          </p:spPr>
        </p:pic>
        <p:sp>
          <p:nvSpPr>
            <p:cNvPr id="47" name="TextBox 46"/>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sp>
        <p:nvSpPr>
          <p:cNvPr id="48" name="TextBox 47"/>
          <p:cNvSpPr txBox="1"/>
          <p:nvPr/>
        </p:nvSpPr>
        <p:spPr>
          <a:xfrm>
            <a:off x="6843021"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SKU: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Compute Resource: cores,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Scale: number of instances </a:t>
            </a:r>
          </a:p>
        </p:txBody>
      </p:sp>
      <p:sp>
        <p:nvSpPr>
          <p:cNvPr id="49" name="Rounded Rectangle 48"/>
          <p:cNvSpPr/>
          <p:nvPr/>
        </p:nvSpPr>
        <p:spPr bwMode="auto">
          <a:xfrm>
            <a:off x="717451"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50" name="Group 49"/>
          <p:cNvGrpSpPr/>
          <p:nvPr/>
        </p:nvGrpSpPr>
        <p:grpSpPr>
          <a:xfrm>
            <a:off x="2360897" y="2159065"/>
            <a:ext cx="1494041" cy="1542691"/>
            <a:chOff x="4608513" y="3354318"/>
            <a:chExt cx="1664043" cy="1680993"/>
          </a:xfrm>
        </p:grpSpPr>
        <p:pic>
          <p:nvPicPr>
            <p:cNvPr id="51" name="Picture 50"/>
            <p:cNvPicPr>
              <a:picLocks noChangeAspect="1"/>
            </p:cNvPicPr>
            <p:nvPr/>
          </p:nvPicPr>
          <p:blipFill>
            <a:blip r:embed="rId3"/>
            <a:stretch>
              <a:fillRect/>
            </a:stretch>
          </p:blipFill>
          <p:spPr>
            <a:xfrm>
              <a:off x="4999038" y="3354318"/>
              <a:ext cx="951110" cy="951110"/>
            </a:xfrm>
            <a:prstGeom prst="rect">
              <a:avLst/>
            </a:prstGeom>
          </p:spPr>
        </p:pic>
        <p:sp>
          <p:nvSpPr>
            <p:cNvPr id="52" name="TextBox 51"/>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53" name="Group 52"/>
          <p:cNvGrpSpPr/>
          <p:nvPr/>
        </p:nvGrpSpPr>
        <p:grpSpPr>
          <a:xfrm>
            <a:off x="3922869" y="2159065"/>
            <a:ext cx="1507584" cy="1542691"/>
            <a:chOff x="4608513" y="3354318"/>
            <a:chExt cx="1679127" cy="1680993"/>
          </a:xfrm>
        </p:grpSpPr>
        <p:pic>
          <p:nvPicPr>
            <p:cNvPr id="54" name="Picture 53"/>
            <p:cNvPicPr>
              <a:picLocks noChangeAspect="1"/>
            </p:cNvPicPr>
            <p:nvPr/>
          </p:nvPicPr>
          <p:blipFill>
            <a:blip r:embed="rId3"/>
            <a:stretch>
              <a:fillRect/>
            </a:stretch>
          </p:blipFill>
          <p:spPr>
            <a:xfrm>
              <a:off x="4999038" y="3354318"/>
              <a:ext cx="951110" cy="951110"/>
            </a:xfrm>
            <a:prstGeom prst="rect">
              <a:avLst/>
            </a:prstGeom>
          </p:spPr>
        </p:pic>
        <p:sp>
          <p:nvSpPr>
            <p:cNvPr id="55" name="TextBox 54"/>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56" name="Group 55"/>
          <p:cNvGrpSpPr/>
          <p:nvPr/>
        </p:nvGrpSpPr>
        <p:grpSpPr>
          <a:xfrm>
            <a:off x="815497" y="2159065"/>
            <a:ext cx="1477469" cy="1542691"/>
            <a:chOff x="4608512" y="3354318"/>
            <a:chExt cx="1645585" cy="1680993"/>
          </a:xfrm>
        </p:grpSpPr>
        <p:pic>
          <p:nvPicPr>
            <p:cNvPr id="57" name="Picture 56"/>
            <p:cNvPicPr>
              <a:picLocks noChangeAspect="1"/>
            </p:cNvPicPr>
            <p:nvPr/>
          </p:nvPicPr>
          <p:blipFill>
            <a:blip r:embed="rId3"/>
            <a:stretch>
              <a:fillRect/>
            </a:stretch>
          </p:blipFill>
          <p:spPr>
            <a:xfrm>
              <a:off x="4999038" y="3354318"/>
              <a:ext cx="951110" cy="951110"/>
            </a:xfrm>
            <a:prstGeom prst="rect">
              <a:avLst/>
            </a:prstGeom>
          </p:spPr>
        </p:pic>
        <p:sp>
          <p:nvSpPr>
            <p:cNvPr id="58" name="TextBox 57"/>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sp>
        <p:nvSpPr>
          <p:cNvPr id="59" name="TextBox 58"/>
          <p:cNvSpPr txBox="1"/>
          <p:nvPr/>
        </p:nvSpPr>
        <p:spPr>
          <a:xfrm>
            <a:off x="941557"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SKU:  Premium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Compute Resource:  P4 ( 8 cores, 14 GB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Scale: 8</a:t>
            </a:r>
          </a:p>
        </p:txBody>
      </p:sp>
      <p:sp>
        <p:nvSpPr>
          <p:cNvPr id="60" name="Title 35"/>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Conceptual Model</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1" name="TextBox 60"/>
          <p:cNvSpPr txBox="1"/>
          <p:nvPr/>
        </p:nvSpPr>
        <p:spPr>
          <a:xfrm>
            <a:off x="542601" y="6007481"/>
            <a:ext cx="10931949" cy="561211"/>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smtClean="0">
                <a:ln>
                  <a:noFill/>
                </a:ln>
                <a:gradFill>
                  <a:gsLst>
                    <a:gs pos="2917">
                      <a:srgbClr val="FFFFFF"/>
                    </a:gs>
                    <a:gs pos="30000">
                      <a:srgbClr val="FFFFFF"/>
                    </a:gs>
                  </a:gsLst>
                  <a:lin ang="5400000" scaled="0"/>
                </a:gradFill>
                <a:effectLst/>
                <a:uLnTx/>
                <a:uFillTx/>
              </a:rPr>
              <a:t>Note: For App Service Environment the SKU will always be Premium</a:t>
            </a:r>
          </a:p>
        </p:txBody>
      </p:sp>
    </p:spTree>
    <p:extLst>
      <p:ext uri="{BB962C8B-B14F-4D97-AF65-F5344CB8AC3E}">
        <p14:creationId xmlns:p14="http://schemas.microsoft.com/office/powerpoint/2010/main" val="284657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P spid="49" grpId="0" animBg="1"/>
      <p:bldP spid="59" grpId="0"/>
      <p:bldP spid="6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25129" y="134754"/>
            <a:ext cx="12066872" cy="646331"/>
          </a:xfrm>
          <a:prstGeom prst="rect">
            <a:avLst/>
          </a:prstGeom>
          <a:noFill/>
        </p:spPr>
        <p:txBody>
          <a:bodyPr wrap="square" rtlCol="0">
            <a:spAutoFit/>
          </a:bodyPr>
          <a:lstStyle/>
          <a:p>
            <a:pPr algn="r"/>
            <a:r>
              <a:rPr lang="en-US" sz="3600" dirty="0" smtClean="0">
                <a:solidFill>
                  <a:prstClr val="white"/>
                </a:solidFill>
              </a:rPr>
              <a:t>…and much more</a:t>
            </a:r>
            <a:endParaRPr lang="en-US" sz="3600" dirty="0">
              <a:solidFill>
                <a:prstClr val="white"/>
              </a:solidFill>
            </a:endParaRPr>
          </a:p>
        </p:txBody>
      </p:sp>
      <p:sp>
        <p:nvSpPr>
          <p:cNvPr id="11" name="Content Placeholder 4"/>
          <p:cNvSpPr txBox="1">
            <a:spLocks/>
          </p:cNvSpPr>
          <p:nvPr/>
        </p:nvSpPr>
        <p:spPr>
          <a:xfrm>
            <a:off x="560798" y="1482812"/>
            <a:ext cx="11079822" cy="44197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defRPr/>
            </a:pPr>
            <a:r>
              <a:rPr lang="en-US" dirty="0">
                <a:solidFill>
                  <a:srgbClr val="FFFFFF"/>
                </a:solidFill>
              </a:rPr>
              <a:t>Configure Custom Domain Names</a:t>
            </a:r>
          </a:p>
          <a:p>
            <a:pPr>
              <a:lnSpc>
                <a:spcPct val="100000"/>
              </a:lnSpc>
              <a:spcBef>
                <a:spcPts val="0"/>
              </a:spcBef>
              <a:defRPr/>
            </a:pPr>
            <a:r>
              <a:rPr lang="en-US" dirty="0">
                <a:solidFill>
                  <a:srgbClr val="FFFFFF"/>
                </a:solidFill>
              </a:rPr>
              <a:t>Diagnostics</a:t>
            </a:r>
          </a:p>
          <a:p>
            <a:pPr>
              <a:lnSpc>
                <a:spcPct val="100000"/>
              </a:lnSpc>
              <a:spcBef>
                <a:spcPts val="0"/>
              </a:spcBef>
              <a:defRPr/>
            </a:pPr>
            <a:r>
              <a:rPr lang="en-US" dirty="0" smtClean="0">
                <a:solidFill>
                  <a:srgbClr val="FFFFFF"/>
                </a:solidFill>
              </a:rPr>
              <a:t>Deep Configurations - Kudu</a:t>
            </a:r>
            <a:endParaRPr lang="en-US" dirty="0">
              <a:solidFill>
                <a:srgbClr val="FFFFFF"/>
              </a:solidFill>
            </a:endParaRPr>
          </a:p>
          <a:p>
            <a:pPr>
              <a:lnSpc>
                <a:spcPct val="100000"/>
              </a:lnSpc>
              <a:spcBef>
                <a:spcPts val="0"/>
              </a:spcBef>
              <a:defRPr/>
            </a:pPr>
            <a:r>
              <a:rPr lang="en-US" dirty="0">
                <a:solidFill>
                  <a:srgbClr val="FFFFFF"/>
                </a:solidFill>
              </a:rPr>
              <a:t>Moving from Existing Sites</a:t>
            </a:r>
          </a:p>
          <a:p>
            <a:pPr>
              <a:lnSpc>
                <a:spcPct val="100000"/>
              </a:lnSpc>
              <a:spcBef>
                <a:spcPts val="0"/>
              </a:spcBef>
              <a:defRPr/>
            </a:pPr>
            <a:r>
              <a:rPr lang="en-US" dirty="0">
                <a:solidFill>
                  <a:srgbClr val="FFFFFF"/>
                </a:solidFill>
              </a:rPr>
              <a:t>Remote debugging</a:t>
            </a:r>
          </a:p>
          <a:p>
            <a:endParaRPr lang="en-US" dirty="0">
              <a:solidFill>
                <a:srgbClr val="FFFFFF"/>
              </a:solidFill>
            </a:endParaRPr>
          </a:p>
        </p:txBody>
      </p:sp>
    </p:spTree>
    <p:extLst>
      <p:ext uri="{BB962C8B-B14F-4D97-AF65-F5344CB8AC3E}">
        <p14:creationId xmlns:p14="http://schemas.microsoft.com/office/powerpoint/2010/main" val="888680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Develop apps with…</a:t>
            </a: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8"/>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9"/>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0"/>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1"/>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2"/>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App Services</a:t>
            </a:r>
            <a:endParaRPr lang="en-US" sz="4000" dirty="0"/>
          </a:p>
        </p:txBody>
      </p:sp>
      <p:sp>
        <p:nvSpPr>
          <p:cNvPr id="3" name="Content Placeholder 2"/>
          <p:cNvSpPr>
            <a:spLocks noGrp="1"/>
          </p:cNvSpPr>
          <p:nvPr>
            <p:ph sz="quarter" idx="10"/>
          </p:nvPr>
        </p:nvSpPr>
        <p:spPr/>
        <p:txBody>
          <a:bodyPr/>
          <a:lstStyle/>
          <a:p>
            <a:r>
              <a:rPr lang="en-US" sz="2400" dirty="0" smtClean="0"/>
              <a:t>Automatic OS patching</a:t>
            </a:r>
          </a:p>
          <a:p>
            <a:r>
              <a:rPr lang="en-US" sz="2400" dirty="0" smtClean="0"/>
              <a:t>Enterprise-grade security</a:t>
            </a:r>
          </a:p>
          <a:p>
            <a:r>
              <a:rPr lang="en-US" sz="2400" dirty="0" smtClean="0"/>
              <a:t>High availability</a:t>
            </a:r>
          </a:p>
          <a:p>
            <a:pPr lvl="1"/>
            <a:r>
              <a:rPr lang="en-US" sz="2400" dirty="0" smtClean="0"/>
              <a:t>Automated scale out/in</a:t>
            </a:r>
          </a:p>
          <a:p>
            <a:pPr lvl="1"/>
            <a:r>
              <a:rPr lang="en-US" sz="2400" dirty="0" smtClean="0"/>
              <a:t>Built-in load balancing</a:t>
            </a:r>
          </a:p>
          <a:p>
            <a:r>
              <a:rPr lang="en-US" sz="2400" dirty="0" smtClean="0"/>
              <a:t>Supports many languages and platforms</a:t>
            </a:r>
          </a:p>
          <a:p>
            <a:pPr lvl="1"/>
            <a:r>
              <a:rPr lang="en-US" sz="2400" dirty="0" smtClean="0"/>
              <a:t>.NET, Node.js, Python, Ruby and many more</a:t>
            </a:r>
          </a:p>
          <a:p>
            <a:r>
              <a:rPr lang="en-US" sz="2400" dirty="0" smtClean="0"/>
              <a:t>Easy continuous deployment</a:t>
            </a:r>
          </a:p>
          <a:p>
            <a:pPr lvl="1"/>
            <a:r>
              <a:rPr lang="en-US" sz="2400" dirty="0" smtClean="0"/>
              <a:t>Continuous delivery from third-party source control providers</a:t>
            </a:r>
          </a:p>
          <a:p>
            <a:pPr lvl="1"/>
            <a:r>
              <a:rPr lang="en-US" sz="2400" dirty="0" smtClean="0"/>
              <a:t>Built-in </a:t>
            </a:r>
            <a:r>
              <a:rPr lang="en-US" sz="2400" dirty="0" err="1" smtClean="0"/>
              <a:t>Git</a:t>
            </a:r>
            <a:r>
              <a:rPr lang="en-US" sz="2400" dirty="0" smtClean="0"/>
              <a:t> repo</a:t>
            </a:r>
            <a:endParaRPr lang="en-US" sz="2400" dirty="0"/>
          </a:p>
        </p:txBody>
      </p:sp>
    </p:spTree>
    <p:extLst>
      <p:ext uri="{BB962C8B-B14F-4D97-AF65-F5344CB8AC3E}">
        <p14:creationId xmlns:p14="http://schemas.microsoft.com/office/powerpoint/2010/main" val="375364566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Web Apps</a:t>
            </a:r>
            <a:endParaRPr lang="en-US" dirty="0"/>
          </a:p>
        </p:txBody>
      </p:sp>
    </p:spTree>
    <p:extLst>
      <p:ext uri="{BB962C8B-B14F-4D97-AF65-F5344CB8AC3E}">
        <p14:creationId xmlns:p14="http://schemas.microsoft.com/office/powerpoint/2010/main" val="3510986974"/>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7664</TotalTime>
  <Words>1804</Words>
  <Application>Microsoft Macintosh PowerPoint</Application>
  <PresentationFormat>Widescreen</PresentationFormat>
  <Paragraphs>486</Paragraphs>
  <Slides>62</Slides>
  <Notes>25</Notes>
  <HiddenSlides>6</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62</vt:i4>
      </vt:variant>
    </vt:vector>
  </HeadingPairs>
  <TitlesOfParts>
    <vt:vector size="77" baseType="lpstr">
      <vt:lpstr>Avenir LT Pro 45 Book</vt:lpstr>
      <vt:lpstr>Calibri</vt:lpstr>
      <vt:lpstr>Consolas</vt:lpstr>
      <vt:lpstr>ＭＳ Ｐゴシック</vt:lpstr>
      <vt:lpstr>Segoe UI</vt:lpstr>
      <vt:lpstr>Segoe UI Light</vt:lpstr>
      <vt:lpstr>Segoe UI Semibold</vt:lpstr>
      <vt:lpstr>Segoe UI Semilight</vt:lpstr>
      <vt:lpstr>Wingdings</vt:lpstr>
      <vt:lpstr>Arial</vt:lpstr>
      <vt:lpstr>1_Azure Event</vt:lpstr>
      <vt:lpstr>1_5-30629_Build_Template_DARK BLUE</vt:lpstr>
      <vt:lpstr>5-30610_Microsoft_Ignite_Keynote_Template</vt:lpstr>
      <vt:lpstr>1_BUILD CHARCOAL BACKGROUND</vt:lpstr>
      <vt:lpstr>1_5-30629_Build_Template_WHITE</vt:lpstr>
      <vt:lpstr>App Service Web Apps</vt:lpstr>
      <vt:lpstr>Agenda</vt:lpstr>
      <vt:lpstr>Azure App Service</vt:lpstr>
      <vt:lpstr>PowerPoint Presentation</vt:lpstr>
      <vt:lpstr>App Service - one integrated offering</vt:lpstr>
      <vt:lpstr>PowerPoint Presentation</vt:lpstr>
      <vt:lpstr>Benefits of App Services</vt:lpstr>
      <vt:lpstr>PowerPoint Presentation</vt:lpstr>
      <vt:lpstr>Web Apps</vt:lpstr>
      <vt:lpstr>PowerPoint Presentation</vt:lpstr>
      <vt:lpstr>PowerPoint Presentation</vt:lpstr>
      <vt:lpstr>Demo: Creating a Web App</vt:lpstr>
      <vt:lpstr>PowerPoint Presentation</vt:lpstr>
      <vt:lpstr>Visual Studio + App Service Web Apps</vt:lpstr>
      <vt:lpstr>Continuous Delivery with App Service</vt:lpstr>
      <vt:lpstr>PowerPoint Presentation</vt:lpstr>
      <vt:lpstr>Continuous Deployment for Web Apps</vt:lpstr>
      <vt:lpstr>PowerPoint Presentation</vt:lpstr>
      <vt:lpstr>AutoScale</vt:lpstr>
      <vt:lpstr>PowerPoint Presentation</vt:lpstr>
      <vt:lpstr>PowerPoint Presentation</vt:lpstr>
      <vt:lpstr>PowerPoint Presentation</vt:lpstr>
      <vt:lpstr>Site Slots</vt:lpstr>
      <vt:lpstr>PowerPoint Presentation</vt:lpstr>
      <vt:lpstr>PowerPoint Presentation</vt:lpstr>
      <vt:lpstr>PowerPoint Presentation</vt:lpstr>
      <vt:lpstr>PowerPoint Presentation</vt:lpstr>
      <vt:lpstr>WebJobs</vt:lpstr>
      <vt:lpstr>Light-weight CPU Intensive Tasks</vt:lpstr>
      <vt:lpstr>PowerPoint Presentation</vt:lpstr>
      <vt:lpstr>PowerPoint Presentation</vt:lpstr>
      <vt:lpstr>Demo: WebJobs </vt:lpstr>
      <vt:lpstr>API Apps</vt:lpstr>
      <vt:lpstr>PowerPoint Presentation</vt:lpstr>
      <vt:lpstr>Benefits of API Apps</vt:lpstr>
      <vt:lpstr>API Apps addresses key pains around building and consuming APIs</vt:lpstr>
      <vt:lpstr>Demo: Creating an API App</vt:lpstr>
      <vt:lpstr>Consuming API Apps</vt:lpstr>
      <vt:lpstr>PowerPoint Presentation</vt:lpstr>
      <vt:lpstr>Simplifying Integration</vt:lpstr>
      <vt:lpstr>Logic Apps</vt:lpstr>
      <vt:lpstr>PowerPoint Presentation</vt:lpstr>
      <vt:lpstr>PowerPoint Presentation</vt:lpstr>
      <vt:lpstr>Built-in API Connectors</vt:lpstr>
      <vt:lpstr>PowerPoint Presentation</vt:lpstr>
      <vt:lpstr>Mobile Apps</vt:lpstr>
      <vt:lpstr>PowerPoint Presentation</vt:lpstr>
      <vt:lpstr>Azure Mobile Services</vt:lpstr>
      <vt:lpstr>Structured Storage</vt:lpstr>
      <vt:lpstr>Server Side Table Scripts</vt:lpstr>
      <vt:lpstr>Demo: Basic Mobile App with Validation</vt:lpstr>
      <vt:lpstr>Custom API</vt:lpstr>
      <vt:lpstr>App Service Environment</vt:lpstr>
      <vt:lpstr>App Service Environment (ASE)</vt:lpstr>
      <vt:lpstr>PowerPoint Presentation</vt:lpstr>
      <vt:lpstr>Application Insights</vt:lpstr>
      <vt:lpstr>Application Insights </vt:lpstr>
      <vt:lpstr>PowerPoint Presentation</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Sebastian Pederiva</cp:lastModifiedBy>
  <cp:revision>381</cp:revision>
  <cp:lastPrinted>2014-03-26T17:46:13Z</cp:lastPrinted>
  <dcterms:created xsi:type="dcterms:W3CDTF">2014-03-19T23:21:38Z</dcterms:created>
  <dcterms:modified xsi:type="dcterms:W3CDTF">2016-01-06T19:15:19Z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